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01" r:id="rId2"/>
    <p:sldId id="521" r:id="rId3"/>
    <p:sldId id="657" r:id="rId4"/>
    <p:sldId id="744" r:id="rId5"/>
    <p:sldId id="641" r:id="rId6"/>
    <p:sldId id="646" r:id="rId7"/>
    <p:sldId id="647" r:id="rId8"/>
    <p:sldId id="1542" r:id="rId9"/>
    <p:sldId id="1543" r:id="rId10"/>
    <p:sldId id="648" r:id="rId11"/>
    <p:sldId id="650" r:id="rId12"/>
    <p:sldId id="652" r:id="rId13"/>
    <p:sldId id="653" r:id="rId14"/>
    <p:sldId id="664" r:id="rId15"/>
    <p:sldId id="700" r:id="rId16"/>
    <p:sldId id="701" r:id="rId17"/>
    <p:sldId id="698" r:id="rId18"/>
    <p:sldId id="740" r:id="rId19"/>
    <p:sldId id="704" r:id="rId20"/>
    <p:sldId id="705" r:id="rId21"/>
    <p:sldId id="707" r:id="rId22"/>
    <p:sldId id="708" r:id="rId23"/>
    <p:sldId id="671" r:id="rId24"/>
    <p:sldId id="699" r:id="rId25"/>
    <p:sldId id="709" r:id="rId26"/>
    <p:sldId id="712" r:id="rId27"/>
    <p:sldId id="711" r:id="rId28"/>
    <p:sldId id="743" r:id="rId29"/>
    <p:sldId id="710" r:id="rId30"/>
    <p:sldId id="731" r:id="rId31"/>
    <p:sldId id="732" r:id="rId32"/>
    <p:sldId id="640" r:id="rId33"/>
    <p:sldId id="1544" r:id="rId34"/>
    <p:sldId id="1545" r:id="rId35"/>
  </p:sldIdLst>
  <p:sldSz cx="9144000" cy="5143500" type="screen16x9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45" autoAdjust="0"/>
    <p:restoredTop sz="95160" autoAdjust="0"/>
  </p:normalViewPr>
  <p:slideViewPr>
    <p:cSldViewPr snapToGrid="0">
      <p:cViewPr>
        <p:scale>
          <a:sx n="100" d="100"/>
          <a:sy n="100" d="100"/>
        </p:scale>
        <p:origin x="1013" y="12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2024/8/30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等宽简单，但对不均衡分布效果不好</a:t>
            </a:r>
            <a:endParaRPr kumimoji="1" lang="en-US" altLang="zh-CN" dirty="0"/>
          </a:p>
          <a:p>
            <a:r>
              <a:rPr kumimoji="1" lang="zh-CN" altLang="en-US" dirty="0"/>
              <a:t>决策树方法自己做离散化处理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382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等宽简单，但对不均衡分布效果不好</a:t>
            </a:r>
            <a:endParaRPr kumimoji="1" lang="en-US" altLang="zh-CN" dirty="0"/>
          </a:p>
          <a:p>
            <a:r>
              <a:rPr kumimoji="1" lang="zh-CN" altLang="en-US" dirty="0"/>
              <a:t>决策树方法自己做离散化处理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160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 userDrawn="1"/>
            </p:nvSpPr>
            <p:spPr>
              <a:xfrm>
                <a:off x="8730114" y="1549667"/>
                <a:ext cx="366260" cy="22587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altLang="zh-CN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85000"/>
                      </a:schemeClr>
                    </a:solidFill>
                  </a:rPr>
                  <a:t>@</a:t>
                </a: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85000"/>
                      </a:schemeClr>
                    </a:solidFill>
                  </a:rPr>
                  <a:t>R</a:t>
                </a: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85000"/>
                      </a:schemeClr>
                    </a:solidFill>
                  </a:rPr>
                  <a:t>U</a:t>
                </a: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  <a:endParaRPr lang="zh-CN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8730114" y="1549667"/>
                <a:ext cx="366260" cy="2258729"/>
              </a:xfrm>
              <a:prstGeom prst="rect">
                <a:avLst/>
              </a:prstGeom>
              <a:blipFill>
                <a:blip r:embed="rId17"/>
                <a:stretch>
                  <a:fillRect l="-13846" r="-1076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06-AZXmwHjo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数据预处理：数据清洗等</a:t>
            </a: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algn="just"/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数据清洗与集成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的任务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将文本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拆分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成不同的属性（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 解决分隔符问题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  <a:sym typeface="Wingdings"/>
            </a:endParaRPr>
          </a:p>
          <a:p>
            <a:pPr lvl="2" algn="just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例：教师列表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Ju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Fan: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Associate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Prof.,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Computer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Science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|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35</a:t>
            </a:r>
          </a:p>
          <a:p>
            <a:pPr lvl="1"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补充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缺失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的数据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  <a:sym typeface="Wingdings"/>
            </a:endParaRPr>
          </a:p>
          <a:p>
            <a:pPr lvl="2" algn="just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例：如果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Ju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Fan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的年龄信息缺失，应该如何填充呢？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Wingdings"/>
            </a:endParaRPr>
          </a:p>
          <a:p>
            <a:pPr lvl="3"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平均值填充、用最近似教师年龄、贝叶斯估计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  <a:sym typeface="Wingdings"/>
            </a:endParaRPr>
          </a:p>
          <a:p>
            <a:pPr lvl="1"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转换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日期的表示：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20190329,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03/29/2019,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29/03/2019</a:t>
            </a:r>
          </a:p>
          <a:p>
            <a:pPr lvl="1" algn="just"/>
            <a:r>
              <a:rPr kumimoji="1" lang="zh-CN" altLang="en-US" sz="1600" dirty="0"/>
              <a:t>离群值（</a:t>
            </a:r>
            <a:r>
              <a:rPr kumimoji="1" lang="en-US" altLang="zh-CN" sz="1600" dirty="0"/>
              <a:t>Outlier</a:t>
            </a:r>
            <a:r>
              <a:rPr kumimoji="1" lang="zh-CN" altLang="en-US" sz="1600" dirty="0"/>
              <a:t>）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检测</a:t>
            </a:r>
            <a:endParaRPr lang="en-US" altLang="zh-CN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例： </a:t>
            </a:r>
            <a:r>
              <a:rPr lang="mr-IN" altLang="zh-CN" dirty="0">
                <a:latin typeface="Times New Roman" panose="02020603050405020304" pitchFamily="18" charset="0"/>
              </a:rPr>
              <a:t>Salary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r-IN" altLang="zh-CN" dirty="0">
                <a:latin typeface="Times New Roman" panose="02020603050405020304" pitchFamily="18" charset="0"/>
              </a:rPr>
              <a:t>=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r-IN" altLang="zh-CN" dirty="0">
                <a:latin typeface="Times New Roman" panose="02020603050405020304" pitchFamily="18" charset="0"/>
              </a:rPr>
              <a:t>-10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 </a:t>
            </a:r>
            <a:r>
              <a:rPr lang="mr-IN" altLang="zh-CN" dirty="0">
                <a:latin typeface="Times New Roman" panose="02020603050405020304" pitchFamily="18" charset="0"/>
              </a:rPr>
              <a:t>Age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r-IN" altLang="zh-CN" dirty="0">
                <a:latin typeface="Times New Roman" panose="02020603050405020304" pitchFamily="18" charset="0"/>
              </a:rPr>
              <a:t>=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r-IN" altLang="zh-CN" dirty="0">
                <a:latin typeface="Times New Roman" panose="02020603050405020304" pitchFamily="18" charset="0"/>
              </a:rPr>
              <a:t>222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同一实体不同表示的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识别</a:t>
            </a:r>
            <a:endParaRPr lang="en-US" altLang="zh-CN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iPhone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iPhone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53340" y="1673109"/>
            <a:ext cx="582730" cy="582730"/>
          </a:xfrm>
          <a:prstGeom prst="rect">
            <a:avLst/>
          </a:prstGeom>
        </p:spPr>
      </p:pic>
      <p:sp>
        <p:nvSpPr>
          <p:cNvPr id="5" name="Rectangle 6"/>
          <p:cNvSpPr/>
          <p:nvPr/>
        </p:nvSpPr>
        <p:spPr>
          <a:xfrm>
            <a:off x="6459108" y="2370139"/>
            <a:ext cx="2476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请写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Python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代码帮助范老师进行文本拆分，输出一个字符串数组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cxnSp>
        <p:nvCxnSpPr>
          <p:cNvPr id="6" name="Straight Arrow Connector 7"/>
          <p:cNvCxnSpPr/>
          <p:nvPr/>
        </p:nvCxnSpPr>
        <p:spPr>
          <a:xfrm flipH="1" flipV="1">
            <a:off x="6730457" y="1750600"/>
            <a:ext cx="616996" cy="6195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56528AB-CEE9-444F-9949-B3B16241CE04}"/>
              </a:ext>
            </a:extLst>
          </p:cNvPr>
          <p:cNvSpPr/>
          <p:nvPr/>
        </p:nvSpPr>
        <p:spPr>
          <a:xfrm>
            <a:off x="809204" y="3803257"/>
            <a:ext cx="4406113" cy="71209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ACF97E-826F-4EFE-9382-6B2832983334}"/>
              </a:ext>
            </a:extLst>
          </p:cNvPr>
          <p:cNvSpPr/>
          <p:nvPr/>
        </p:nvSpPr>
        <p:spPr>
          <a:xfrm>
            <a:off x="2690280" y="4629656"/>
            <a:ext cx="2832213" cy="3078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下一个</a:t>
            </a:r>
            <a:r>
              <a:rPr lang="en-US" altLang="zh-CN" dirty="0">
                <a:solidFill>
                  <a:sysClr val="windowText" lastClr="000000"/>
                </a:solidFill>
              </a:rPr>
              <a:t>PPT</a:t>
            </a:r>
            <a:r>
              <a:rPr lang="zh-CN" altLang="en-US" dirty="0">
                <a:solidFill>
                  <a:sysClr val="windowText" lastClr="000000"/>
                </a:solidFill>
              </a:rPr>
              <a:t>讲数据集成</a:t>
            </a:r>
          </a:p>
        </p:txBody>
      </p:sp>
    </p:spTree>
    <p:extLst>
      <p:ext uri="{BB962C8B-B14F-4D97-AF65-F5344CB8AC3E}">
        <p14:creationId xmlns:p14="http://schemas.microsoft.com/office/powerpoint/2010/main" val="194913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576144E8-84A5-4B96-B151-66D1C6F460E0}"/>
              </a:ext>
            </a:extLst>
          </p:cNvPr>
          <p:cNvSpPr/>
          <p:nvPr/>
        </p:nvSpPr>
        <p:spPr>
          <a:xfrm>
            <a:off x="2690280" y="4629656"/>
            <a:ext cx="2832213" cy="3078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下一个</a:t>
            </a:r>
            <a:r>
              <a:rPr lang="en-US" altLang="zh-CN" dirty="0">
                <a:solidFill>
                  <a:sysClr val="windowText" lastClr="000000"/>
                </a:solidFill>
              </a:rPr>
              <a:t>PPT</a:t>
            </a:r>
            <a:r>
              <a:rPr lang="zh-CN" altLang="en-US" dirty="0">
                <a:solidFill>
                  <a:sysClr val="windowText" lastClr="000000"/>
                </a:solidFill>
              </a:rPr>
              <a:t>讲数据集成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algn="just"/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数据清洗与集成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的任务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将文本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拆分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成不同的属性（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 解决分隔符问题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  <a:sym typeface="Wingdings"/>
            </a:endParaRPr>
          </a:p>
          <a:p>
            <a:pPr lvl="2" algn="just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例：教师列表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Ju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Fan: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Associate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Prof.,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Computer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Science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|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35</a:t>
            </a:r>
          </a:p>
          <a:p>
            <a:pPr lvl="1"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补充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缺失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的数据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  <a:sym typeface="Wingdings"/>
            </a:endParaRPr>
          </a:p>
          <a:p>
            <a:pPr lvl="2" algn="just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例：如果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Ju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Fan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的年龄信息缺失，应该如何填充呢？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Wingdings"/>
            </a:endParaRPr>
          </a:p>
          <a:p>
            <a:pPr lvl="3"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平均值填充、用最近似教师年龄、贝叶斯估计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  <a:sym typeface="Wingdings"/>
            </a:endParaRPr>
          </a:p>
          <a:p>
            <a:pPr lvl="1"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转换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日期的表示：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20190329,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03/29/2019,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29/03/2019</a:t>
            </a:r>
          </a:p>
          <a:p>
            <a:pPr lvl="1" algn="just"/>
            <a:r>
              <a:rPr kumimoji="1" lang="zh-CN" altLang="en-US" sz="1600" dirty="0"/>
              <a:t>离群值（</a:t>
            </a:r>
            <a:r>
              <a:rPr kumimoji="1" lang="en-US" altLang="zh-CN" sz="1600" dirty="0"/>
              <a:t>Outlier</a:t>
            </a:r>
            <a:r>
              <a:rPr kumimoji="1" lang="zh-CN" altLang="en-US" sz="1600" dirty="0"/>
              <a:t>）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检测</a:t>
            </a:r>
            <a:endParaRPr lang="en-US" altLang="zh-CN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例： </a:t>
            </a:r>
            <a:r>
              <a:rPr lang="mr-IN" altLang="zh-CN" dirty="0">
                <a:latin typeface="Times New Roman" panose="02020603050405020304" pitchFamily="18" charset="0"/>
              </a:rPr>
              <a:t>Salary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r-IN" altLang="zh-CN" dirty="0">
                <a:latin typeface="Times New Roman" panose="02020603050405020304" pitchFamily="18" charset="0"/>
              </a:rPr>
              <a:t>=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r-IN" altLang="zh-CN" dirty="0">
                <a:latin typeface="Times New Roman" panose="02020603050405020304" pitchFamily="18" charset="0"/>
              </a:rPr>
              <a:t>-10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 </a:t>
            </a:r>
            <a:r>
              <a:rPr lang="mr-IN" altLang="zh-CN" dirty="0">
                <a:latin typeface="Times New Roman" panose="02020603050405020304" pitchFamily="18" charset="0"/>
              </a:rPr>
              <a:t>Age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r-IN" altLang="zh-CN" dirty="0">
                <a:latin typeface="Times New Roman" panose="02020603050405020304" pitchFamily="18" charset="0"/>
              </a:rPr>
              <a:t>=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r-IN" altLang="zh-CN" dirty="0">
                <a:latin typeface="Times New Roman" panose="02020603050405020304" pitchFamily="18" charset="0"/>
              </a:rPr>
              <a:t>222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同一实体不同表示的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识别</a:t>
            </a:r>
            <a:endParaRPr lang="en-US" altLang="zh-CN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iPhone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iPhone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53340" y="1673109"/>
            <a:ext cx="582730" cy="582730"/>
          </a:xfrm>
          <a:prstGeom prst="rect">
            <a:avLst/>
          </a:prstGeom>
        </p:spPr>
      </p:pic>
      <p:sp>
        <p:nvSpPr>
          <p:cNvPr id="5" name="Rectangle 6"/>
          <p:cNvSpPr/>
          <p:nvPr/>
        </p:nvSpPr>
        <p:spPr>
          <a:xfrm>
            <a:off x="6459108" y="2370139"/>
            <a:ext cx="2476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请写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Python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代码帮助范老师进行文本拆分，输出一个字符串数组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cxnSp>
        <p:nvCxnSpPr>
          <p:cNvPr id="6" name="Straight Arrow Connector 7"/>
          <p:cNvCxnSpPr/>
          <p:nvPr/>
        </p:nvCxnSpPr>
        <p:spPr>
          <a:xfrm flipH="1" flipV="1">
            <a:off x="6730457" y="1750600"/>
            <a:ext cx="616996" cy="6195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00A44F2-1D70-49A0-ADE7-904F12E058C9}"/>
              </a:ext>
            </a:extLst>
          </p:cNvPr>
          <p:cNvSpPr/>
          <p:nvPr/>
        </p:nvSpPr>
        <p:spPr>
          <a:xfrm>
            <a:off x="809204" y="3803257"/>
            <a:ext cx="4406113" cy="71209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"/>
          <a:stretch/>
        </p:blipFill>
        <p:spPr>
          <a:xfrm>
            <a:off x="4257574" y="3407769"/>
            <a:ext cx="4486483" cy="131024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71903A8C-A1EE-4E08-ADB3-2046EBDA2451}"/>
              </a:ext>
            </a:extLst>
          </p:cNvPr>
          <p:cNvSpPr/>
          <p:nvPr/>
        </p:nvSpPr>
        <p:spPr>
          <a:xfrm>
            <a:off x="5638800" y="3616036"/>
            <a:ext cx="595745" cy="2840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D59E3D0-FBAD-4DF5-B55C-02ABD9D069ED}"/>
              </a:ext>
            </a:extLst>
          </p:cNvPr>
          <p:cNvSpPr/>
          <p:nvPr/>
        </p:nvSpPr>
        <p:spPr>
          <a:xfrm>
            <a:off x="5581543" y="3900055"/>
            <a:ext cx="653002" cy="2840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47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如何做数据清洗与集成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查看数据描述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检查数据量和数据属性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属性的类型、</a:t>
            </a:r>
            <a:r>
              <a:rPr kumimoji="1" lang="zh-CN" altLang="en-US" dirty="0">
                <a:solidFill>
                  <a:srgbClr val="C00000"/>
                </a:solidFill>
              </a:rPr>
              <a:t>值域区间、关联</a:t>
            </a:r>
            <a:r>
              <a:rPr kumimoji="1" lang="zh-CN" altLang="en-US" dirty="0"/>
              <a:t>，数据的可获得性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从</a:t>
            </a:r>
            <a:r>
              <a:rPr kumimoji="1" lang="zh-CN" altLang="en-US" dirty="0">
                <a:solidFill>
                  <a:srgbClr val="C00000"/>
                </a:solidFill>
              </a:rPr>
              <a:t>业务角度</a:t>
            </a:r>
            <a:r>
              <a:rPr kumimoji="1" lang="zh-CN" altLang="en-US" dirty="0"/>
              <a:t>理解数据属性和属性值的含义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计算每个属性的</a:t>
            </a:r>
            <a:r>
              <a:rPr kumimoji="1" lang="zh-CN" altLang="en-US" dirty="0">
                <a:solidFill>
                  <a:srgbClr val="C00000"/>
                </a:solidFill>
              </a:rPr>
              <a:t>统计信息</a:t>
            </a:r>
            <a:r>
              <a:rPr kumimoji="1" lang="zh-CN" altLang="en-US" dirty="0"/>
              <a:t>（如最大值、最小值、均值、方差等）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检测数据质量问题并修复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检查数据值是否有</a:t>
            </a:r>
            <a:r>
              <a:rPr kumimoji="1" lang="zh-CN" altLang="en-US" dirty="0">
                <a:solidFill>
                  <a:srgbClr val="C00000"/>
                </a:solidFill>
              </a:rPr>
              <a:t>错误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r>
              <a:rPr kumimoji="1" lang="zh-CN" altLang="en-US" dirty="0"/>
              <a:t>有无</a:t>
            </a:r>
            <a:r>
              <a:rPr kumimoji="1" lang="zh-CN" altLang="en-US" dirty="0">
                <a:solidFill>
                  <a:srgbClr val="C00000"/>
                </a:solidFill>
              </a:rPr>
              <a:t>缺失值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r>
              <a:rPr kumimoji="1" lang="zh-CN" altLang="en-US" dirty="0"/>
              <a:t>有无</a:t>
            </a:r>
            <a:r>
              <a:rPr kumimoji="1" lang="zh-CN" altLang="en-US" dirty="0" smtClean="0">
                <a:solidFill>
                  <a:srgbClr val="C00000"/>
                </a:solidFill>
              </a:rPr>
              <a:t>重复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r>
              <a:rPr kumimoji="1" lang="zh-CN" altLang="en-US" dirty="0"/>
              <a:t>检查数据值是否有</a:t>
            </a:r>
            <a:r>
              <a:rPr kumimoji="1" lang="zh-CN" altLang="en-US" dirty="0">
                <a:solidFill>
                  <a:srgbClr val="C00000"/>
                </a:solidFill>
              </a:rPr>
              <a:t>离群值（</a:t>
            </a:r>
            <a:r>
              <a:rPr kumimoji="1" lang="en-US" altLang="zh-CN" dirty="0">
                <a:solidFill>
                  <a:srgbClr val="C00000"/>
                </a:solidFill>
              </a:rPr>
              <a:t>Outlier</a:t>
            </a:r>
            <a:r>
              <a:rPr kumimoji="1" lang="zh-CN" altLang="en-US" dirty="0">
                <a:solidFill>
                  <a:srgbClr val="C00000"/>
                </a:solidFill>
              </a:rPr>
              <a:t>）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r>
              <a:rPr kumimoji="1" lang="zh-CN" altLang="en-US" dirty="0"/>
              <a:t>值和属性本身的含义是否符合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817" y="1563502"/>
            <a:ext cx="1542483" cy="18277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4"/>
          <p:cNvSpPr/>
          <p:nvPr/>
        </p:nvSpPr>
        <p:spPr>
          <a:xfrm>
            <a:off x="4975200" y="3820975"/>
            <a:ext cx="4068316" cy="8771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1700" i="1" dirty="0">
                <a:latin typeface="Times New Roman" charset="0"/>
                <a:ea typeface="Times New Roman" charset="0"/>
                <a:cs typeface="Times New Roman" charset="0"/>
              </a:rPr>
              <a:t>New York Times</a:t>
            </a:r>
            <a:r>
              <a:rPr lang="zh-CN" altLang="en-US" sz="1700" dirty="0">
                <a:latin typeface="Calibri" charset="0"/>
                <a:ea typeface="Calibri" charset="0"/>
                <a:cs typeface="Calibri" charset="0"/>
              </a:rPr>
              <a:t>：</a:t>
            </a:r>
            <a:r>
              <a:rPr lang="zh-CN" altLang="en-US" sz="1700" dirty="0"/>
              <a:t>一个数据科项目通常</a:t>
            </a:r>
            <a:r>
              <a:rPr lang="en-US" altLang="zh-CN" sz="17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80%</a:t>
            </a:r>
            <a:r>
              <a:rPr lang="zh-CN" altLang="en-US" sz="1700" dirty="0"/>
              <a:t>的时间花在清洗和集成数据上，</a:t>
            </a:r>
            <a:r>
              <a:rPr lang="en-US" altLang="zh-CN" sz="17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20%</a:t>
            </a:r>
            <a:r>
              <a:rPr lang="zh-CN" altLang="en-US" sz="1700" dirty="0"/>
              <a:t>的时间花在实质数据分析上</a:t>
            </a:r>
            <a:endParaRPr lang="en-US" altLang="zh-CN" sz="1700" dirty="0"/>
          </a:p>
        </p:txBody>
      </p:sp>
    </p:spTree>
    <p:extLst>
      <p:ext uri="{BB962C8B-B14F-4D97-AF65-F5344CB8AC3E}">
        <p14:creationId xmlns:p14="http://schemas.microsoft.com/office/powerpoint/2010/main" val="332079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29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116532"/>
          </a:xfrm>
        </p:spPr>
        <p:txBody>
          <a:bodyPr>
            <a:noAutofit/>
          </a:bodyPr>
          <a:lstStyle/>
          <a:p>
            <a:pPr algn="just"/>
            <a:r>
              <a:rPr kumimoji="1" lang="zh-CN" altLang="en-US" sz="1800" dirty="0"/>
              <a:t>数据清洗</a:t>
            </a:r>
            <a:endParaRPr kumimoji="1" lang="en-US" altLang="zh-CN" sz="1800" dirty="0"/>
          </a:p>
          <a:p>
            <a:pPr lvl="1" algn="just"/>
            <a:r>
              <a:rPr kumimoji="1" lang="zh-CN" altLang="en-US" sz="1600" dirty="0">
                <a:solidFill>
                  <a:srgbClr val="C00000"/>
                </a:solidFill>
              </a:rPr>
              <a:t>重复值</a:t>
            </a:r>
            <a:r>
              <a:rPr lang="en-US" altLang="zh-CN" sz="1600" dirty="0"/>
              <a:t>duplicates: removing the duplicate</a:t>
            </a:r>
            <a:endParaRPr kumimoji="1" lang="en-US" altLang="zh-CN" sz="1600" dirty="0"/>
          </a:p>
          <a:p>
            <a:pPr lvl="1" algn="just"/>
            <a:r>
              <a:rPr kumimoji="1" lang="zh-CN" altLang="en-US" sz="1600" dirty="0">
                <a:solidFill>
                  <a:srgbClr val="C00000"/>
                </a:solidFill>
              </a:rPr>
              <a:t>缺失值</a:t>
            </a:r>
            <a:r>
              <a:rPr lang="en-US" altLang="zh-CN" sz="1600" dirty="0"/>
              <a:t>missing value </a:t>
            </a:r>
            <a:r>
              <a:rPr kumimoji="1" lang="zh-CN" altLang="en-US" sz="1600" dirty="0"/>
              <a:t>：删除整行记录</a:t>
            </a:r>
            <a:r>
              <a:rPr kumimoji="1" lang="en-US" altLang="zh-CN" sz="1600" dirty="0"/>
              <a:t>(pandas </a:t>
            </a:r>
            <a:r>
              <a:rPr lang="en-US" altLang="zh-CN" sz="1600" dirty="0" err="1"/>
              <a:t>dropna</a:t>
            </a:r>
            <a:r>
              <a:rPr lang="en-US" altLang="zh-CN" sz="1600" dirty="0"/>
              <a:t>)</a:t>
            </a:r>
            <a:r>
              <a:rPr kumimoji="1" lang="en-US" altLang="zh-CN" sz="1600" dirty="0"/>
              <a:t>/</a:t>
            </a:r>
            <a:r>
              <a:rPr kumimoji="1" lang="zh-CN" altLang="en-US" sz="1600" dirty="0"/>
              <a:t>用均值、中位数填充</a:t>
            </a:r>
            <a:r>
              <a:rPr lang="en-US" altLang="zh-CN" sz="1600" dirty="0"/>
              <a:t>numerical column/</a:t>
            </a:r>
            <a:r>
              <a:rPr lang="zh-CN" altLang="en-US" sz="1600" dirty="0"/>
              <a:t>用众数填充</a:t>
            </a:r>
            <a:r>
              <a:rPr lang="en-US" altLang="zh-CN" sz="1600" dirty="0"/>
              <a:t>category column(pandas </a:t>
            </a:r>
            <a:r>
              <a:rPr lang="en-US" altLang="zh-CN" sz="1600" dirty="0" err="1"/>
              <a:t>fillna</a:t>
            </a:r>
            <a:r>
              <a:rPr lang="en-US" altLang="zh-CN" sz="1600" dirty="0"/>
              <a:t>)</a:t>
            </a:r>
            <a:endParaRPr kumimoji="1" lang="en-US" altLang="zh-CN" sz="1600" dirty="0"/>
          </a:p>
          <a:p>
            <a:pPr lvl="2" algn="just"/>
            <a:r>
              <a:rPr lang="en-US" altLang="zh-CN" dirty="0"/>
              <a:t>For categorical column, you can replace the missing values with mode values </a:t>
            </a:r>
            <a:r>
              <a:rPr lang="en-US" altLang="zh-CN" dirty="0" err="1"/>
              <a:t>i.e</a:t>
            </a:r>
            <a:r>
              <a:rPr lang="en-US" altLang="zh-CN" dirty="0"/>
              <a:t> the frequent ones</a:t>
            </a:r>
          </a:p>
          <a:p>
            <a:pPr lvl="2" algn="just"/>
            <a:r>
              <a:rPr lang="en-US" altLang="zh-CN" dirty="0"/>
              <a:t>Predict Missing values with an ML Algorithm</a:t>
            </a:r>
            <a:endParaRPr kumimoji="1" lang="en-US" altLang="zh-CN" dirty="0"/>
          </a:p>
          <a:p>
            <a:pPr lvl="1" algn="just"/>
            <a:r>
              <a:rPr kumimoji="1" lang="zh-CN" altLang="en-US" sz="1600" dirty="0">
                <a:solidFill>
                  <a:srgbClr val="C00000"/>
                </a:solidFill>
              </a:rPr>
              <a:t>离群值</a:t>
            </a:r>
            <a:r>
              <a:rPr kumimoji="1" lang="zh-CN" altLang="en-US" sz="1600" dirty="0"/>
              <a:t>（</a:t>
            </a:r>
            <a:r>
              <a:rPr kumimoji="1" lang="en-US" altLang="zh-CN" sz="1600" dirty="0"/>
              <a:t>Outlier</a:t>
            </a:r>
            <a:r>
              <a:rPr kumimoji="1" lang="zh-CN" altLang="en-US" sz="1600" dirty="0"/>
              <a:t>）</a:t>
            </a:r>
            <a:r>
              <a:rPr lang="en-US" altLang="zh-CN" sz="1600" dirty="0"/>
              <a:t> </a:t>
            </a:r>
            <a:endParaRPr kumimoji="1" lang="en-US" altLang="zh-CN" sz="1600" dirty="0"/>
          </a:p>
          <a:p>
            <a:pPr lvl="2" algn="just"/>
            <a:r>
              <a:rPr lang="en-US" altLang="zh-CN" dirty="0"/>
              <a:t>Using boxplot</a:t>
            </a:r>
          </a:p>
          <a:p>
            <a:pPr lvl="2" algn="just"/>
            <a:r>
              <a:rPr lang="en-US" altLang="zh-CN" dirty="0"/>
              <a:t>it is advisable to check that the variable shouldn’t have extreme values .i.e. outliers</a:t>
            </a:r>
          </a:p>
          <a:p>
            <a:pPr lvl="2" algn="just"/>
            <a:r>
              <a:rPr lang="en-US" altLang="zh-CN" dirty="0"/>
              <a:t>Drop the outlier value/ Replace the outlier value using the IQR</a:t>
            </a:r>
          </a:p>
          <a:p>
            <a:pPr lvl="2" algn="just"/>
            <a:r>
              <a:rPr lang="en-US" altLang="zh-CN" dirty="0"/>
              <a:t>Using Z-score : if the Z-score value is greater than or less than 3 or -3 respectively, that data point will be identified as outliers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1ED8B37-BAC7-45FE-95B4-A13E9CA7CE2B}"/>
              </a:ext>
            </a:extLst>
          </p:cNvPr>
          <p:cNvSpPr/>
          <p:nvPr/>
        </p:nvSpPr>
        <p:spPr>
          <a:xfrm>
            <a:off x="3783027" y="819150"/>
            <a:ext cx="4903774" cy="3078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ysClr val="windowText" lastClr="000000"/>
                </a:solidFill>
              </a:rPr>
              <a:t>近似的数据行的去重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deduplicate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，参考下一个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PPT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数据集成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200F76E4-F19B-4CD1-BEA6-2CC6D0F7DAE6}"/>
              </a:ext>
            </a:extLst>
          </p:cNvPr>
          <p:cNvSpPr/>
          <p:nvPr/>
        </p:nvSpPr>
        <p:spPr>
          <a:xfrm>
            <a:off x="5365019" y="1149069"/>
            <a:ext cx="1408015" cy="241463"/>
          </a:xfrm>
          <a:custGeom>
            <a:avLst/>
            <a:gdLst>
              <a:gd name="connsiteX0" fmla="*/ 0 w 1408015"/>
              <a:gd name="connsiteY0" fmla="*/ 214439 h 241463"/>
              <a:gd name="connsiteX1" fmla="*/ 906308 w 1408015"/>
              <a:gd name="connsiteY1" fmla="*/ 222531 h 241463"/>
              <a:gd name="connsiteX2" fmla="*/ 1408015 w 1408015"/>
              <a:gd name="connsiteY2" fmla="*/ 0 h 241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8015" h="241463">
                <a:moveTo>
                  <a:pt x="0" y="214439"/>
                </a:moveTo>
                <a:cubicBezTo>
                  <a:pt x="335819" y="236355"/>
                  <a:pt x="671639" y="258271"/>
                  <a:pt x="906308" y="222531"/>
                </a:cubicBezTo>
                <a:cubicBezTo>
                  <a:pt x="1140977" y="186791"/>
                  <a:pt x="1274496" y="93395"/>
                  <a:pt x="1408015" y="0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27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116532"/>
          </a:xfrm>
        </p:spPr>
        <p:txBody>
          <a:bodyPr>
            <a:noAutofit/>
          </a:bodyPr>
          <a:lstStyle/>
          <a:p>
            <a:pPr algn="just"/>
            <a:r>
              <a:rPr kumimoji="1" lang="zh-CN" altLang="en-US" sz="1800" dirty="0"/>
              <a:t>数据清洗</a:t>
            </a:r>
            <a:endParaRPr kumimoji="1" lang="en-US" altLang="zh-CN" sz="1600" dirty="0"/>
          </a:p>
          <a:p>
            <a:pPr lvl="1" algn="just"/>
            <a:r>
              <a:rPr lang="zh-CN" altLang="en-US" sz="1600" dirty="0"/>
              <a:t>缺失值及其处理详解</a:t>
            </a:r>
            <a:endParaRPr lang="en-US" altLang="zh-CN" sz="1600" dirty="0"/>
          </a:p>
          <a:p>
            <a:pPr lvl="2"/>
            <a:r>
              <a:rPr kumimoji="1" lang="zh-CN" altLang="en-US" dirty="0"/>
              <a:t>有数据的地方，通常也就有缺失的数据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我们没有上帝视角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数据科学，必须面对数据缺失的问题</a:t>
            </a:r>
            <a:endParaRPr kumimoji="1" lang="en-US" altLang="zh-CN" dirty="0"/>
          </a:p>
          <a:p>
            <a:pPr lvl="3"/>
            <a:r>
              <a:rPr kumimoji="1" lang="zh-CN" altLang="en-US" dirty="0">
                <a:solidFill>
                  <a:srgbClr val="C00000"/>
                </a:solidFill>
              </a:rPr>
              <a:t>仪器故障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r>
              <a:rPr kumimoji="1" lang="zh-CN" altLang="en-US" dirty="0"/>
              <a:t>因为与其他记录</a:t>
            </a:r>
            <a:r>
              <a:rPr kumimoji="1" lang="zh-CN" altLang="en-US" dirty="0">
                <a:solidFill>
                  <a:srgbClr val="C00000"/>
                </a:solidFill>
              </a:rPr>
              <a:t>冲突</a:t>
            </a:r>
            <a:r>
              <a:rPr kumimoji="1" lang="zh-CN" altLang="en-US" dirty="0"/>
              <a:t>被删除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人为因素</a:t>
            </a:r>
            <a:r>
              <a:rPr kumimoji="1" lang="zh-CN" altLang="en-US" dirty="0">
                <a:solidFill>
                  <a:srgbClr val="C00000"/>
                </a:solidFill>
              </a:rPr>
              <a:t>没有输入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r>
              <a:rPr kumimoji="1" lang="zh-CN" altLang="en-US" dirty="0"/>
              <a:t>当初录入数据时数据项没有被重视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数据变化没有被记录</a:t>
            </a:r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r>
              <a:rPr kumimoji="1" lang="zh-CN" altLang="en-US" dirty="0"/>
              <a:t>缺失数据对分析建模有很大影响</a:t>
            </a:r>
            <a:endParaRPr kumimoji="1" lang="en-US" altLang="zh-CN" dirty="0"/>
          </a:p>
        </p:txBody>
      </p:sp>
      <p:sp>
        <p:nvSpPr>
          <p:cNvPr id="4" name="椭圆形标注 3"/>
          <p:cNvSpPr/>
          <p:nvPr/>
        </p:nvSpPr>
        <p:spPr>
          <a:xfrm>
            <a:off x="6526530" y="1531620"/>
            <a:ext cx="1916430" cy="1284151"/>
          </a:xfrm>
          <a:prstGeom prst="wedgeEllipseCallout">
            <a:avLst>
              <a:gd name="adj1" fmla="val -88219"/>
              <a:gd name="adj2" fmla="val 124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数据缺失的原因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3F62CFD-514C-4920-B3C5-3CEC04B1088B}"/>
              </a:ext>
            </a:extLst>
          </p:cNvPr>
          <p:cNvSpPr/>
          <p:nvPr/>
        </p:nvSpPr>
        <p:spPr>
          <a:xfrm>
            <a:off x="4812140" y="3955018"/>
            <a:ext cx="295465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忽略还是弥补，这是个问题</a:t>
            </a:r>
          </a:p>
        </p:txBody>
      </p:sp>
    </p:spTree>
    <p:extLst>
      <p:ext uri="{BB962C8B-B14F-4D97-AF65-F5344CB8AC3E}">
        <p14:creationId xmlns:p14="http://schemas.microsoft.com/office/powerpoint/2010/main" val="75240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116532"/>
          </a:xfrm>
        </p:spPr>
        <p:txBody>
          <a:bodyPr>
            <a:noAutofit/>
          </a:bodyPr>
          <a:lstStyle/>
          <a:p>
            <a:pPr algn="just"/>
            <a:r>
              <a:rPr kumimoji="1" lang="zh-CN" altLang="en-US" sz="1800" dirty="0"/>
              <a:t>数据清洗</a:t>
            </a:r>
            <a:endParaRPr kumimoji="1" lang="en-US" altLang="zh-CN" sz="1800" dirty="0"/>
          </a:p>
          <a:p>
            <a:pPr lvl="1" algn="just"/>
            <a:r>
              <a:rPr lang="zh-CN" altLang="en-US" sz="1600" dirty="0"/>
              <a:t>缺失值及其处理详解</a:t>
            </a:r>
            <a:endParaRPr lang="en-US" altLang="zh-CN" sz="1600" dirty="0"/>
          </a:p>
          <a:p>
            <a:pPr lvl="2" algn="just"/>
            <a:r>
              <a:rPr lang="zh-CN" altLang="en-US" dirty="0"/>
              <a:t>把整行记录删除，保留那些完整的记录</a:t>
            </a:r>
            <a:endParaRPr lang="en-US" altLang="zh-CN" dirty="0"/>
          </a:p>
          <a:p>
            <a:pPr lvl="2" algn="just"/>
            <a:r>
              <a:rPr lang="zh-CN" altLang="en-US" dirty="0"/>
              <a:t>把整个属性忽略掉，保留那些完整的属性</a:t>
            </a:r>
            <a:endParaRPr lang="en-US" altLang="zh-CN" dirty="0"/>
          </a:p>
          <a:p>
            <a:pPr lvl="2"/>
            <a:r>
              <a:rPr kumimoji="1" lang="zh-CN" altLang="en-US" dirty="0"/>
              <a:t>人工填充某些值</a:t>
            </a:r>
            <a:endParaRPr kumimoji="1" lang="en-US" altLang="zh-CN" dirty="0"/>
          </a:p>
          <a:p>
            <a:pPr lvl="3"/>
            <a:r>
              <a:rPr kumimoji="1" lang="zh-CN" altLang="en-US" sz="1600" dirty="0"/>
              <a:t>用一个全局值代替，例如</a:t>
            </a:r>
            <a:r>
              <a:rPr kumimoji="1" lang="en-US" altLang="zh-CN" sz="1600" dirty="0"/>
              <a:t>-1</a:t>
            </a:r>
            <a:r>
              <a:rPr kumimoji="1" lang="zh-CN" altLang="en-US" sz="1600" dirty="0"/>
              <a:t>， </a:t>
            </a:r>
            <a:r>
              <a:rPr kumimoji="1" lang="en-US" altLang="zh-CN" sz="1600" dirty="0"/>
              <a:t>unknown</a:t>
            </a:r>
          </a:p>
          <a:p>
            <a:pPr lvl="3"/>
            <a:r>
              <a:rPr kumimoji="1" lang="zh-CN" altLang="en-US" sz="1600" dirty="0"/>
              <a:t>使用对应属性的</a:t>
            </a:r>
            <a:r>
              <a:rPr kumimoji="1" lang="zh-CN" altLang="en-US" sz="1600" dirty="0">
                <a:solidFill>
                  <a:srgbClr val="C00000"/>
                </a:solidFill>
              </a:rPr>
              <a:t>平均值</a:t>
            </a:r>
            <a:r>
              <a:rPr kumimoji="1" lang="en-US" altLang="zh-CN" sz="1600" dirty="0">
                <a:solidFill>
                  <a:srgbClr val="C00000"/>
                </a:solidFill>
              </a:rPr>
              <a:t>/</a:t>
            </a:r>
            <a:r>
              <a:rPr kumimoji="1" lang="zh-CN" altLang="en-US" sz="1600" dirty="0">
                <a:solidFill>
                  <a:srgbClr val="C00000"/>
                </a:solidFill>
              </a:rPr>
              <a:t>中位数</a:t>
            </a:r>
            <a:endParaRPr kumimoji="1" lang="en-US" altLang="zh-CN" sz="1600" dirty="0">
              <a:solidFill>
                <a:srgbClr val="C00000"/>
              </a:solidFill>
            </a:endParaRPr>
          </a:p>
          <a:p>
            <a:pPr lvl="4"/>
            <a:r>
              <a:rPr kumimoji="1" lang="zh-CN" altLang="en-US" sz="1600" dirty="0"/>
              <a:t>使用相同类标签样本对应属性上</a:t>
            </a:r>
            <a:endParaRPr kumimoji="1" lang="en-US" altLang="zh-CN" sz="1600" dirty="0"/>
          </a:p>
          <a:p>
            <a:pPr lvl="4"/>
            <a:r>
              <a:rPr kumimoji="1" lang="zh-CN" altLang="en-US" sz="1600" dirty="0"/>
              <a:t>的</a:t>
            </a:r>
            <a:r>
              <a:rPr kumimoji="1" lang="zh-CN" altLang="en-US" sz="1600" dirty="0">
                <a:solidFill>
                  <a:srgbClr val="C00000"/>
                </a:solidFill>
              </a:rPr>
              <a:t>平均值</a:t>
            </a:r>
            <a:r>
              <a:rPr kumimoji="1" lang="en-US" altLang="zh-CN" sz="1600" dirty="0">
                <a:solidFill>
                  <a:srgbClr val="C00000"/>
                </a:solidFill>
              </a:rPr>
              <a:t>/</a:t>
            </a:r>
            <a:r>
              <a:rPr kumimoji="1" lang="zh-CN" altLang="en-US" sz="1600" dirty="0">
                <a:solidFill>
                  <a:srgbClr val="C00000"/>
                </a:solidFill>
              </a:rPr>
              <a:t>中位数</a:t>
            </a:r>
            <a:endParaRPr kumimoji="1" lang="en-US" altLang="zh-CN" sz="1600" dirty="0">
              <a:solidFill>
                <a:srgbClr val="C00000"/>
              </a:solidFill>
            </a:endParaRPr>
          </a:p>
          <a:p>
            <a:pPr lvl="3"/>
            <a:r>
              <a:rPr kumimoji="1" lang="zh-CN" altLang="en-US" sz="1600" dirty="0"/>
              <a:t>用最大可能的值推理</a:t>
            </a:r>
            <a:endParaRPr kumimoji="1" lang="en-US" altLang="zh-CN" sz="1600" dirty="0"/>
          </a:p>
          <a:p>
            <a:pPr lvl="4"/>
            <a:r>
              <a:rPr kumimoji="1" lang="zh-CN" altLang="en-US" sz="1600" dirty="0"/>
              <a:t>如找</a:t>
            </a:r>
            <a:r>
              <a:rPr kumimoji="1" lang="zh-CN" altLang="en-US" sz="1600" dirty="0">
                <a:solidFill>
                  <a:srgbClr val="C00000"/>
                </a:solidFill>
              </a:rPr>
              <a:t>最相似的点</a:t>
            </a:r>
            <a:r>
              <a:rPr kumimoji="1" lang="zh-CN" altLang="en-US" sz="1600" dirty="0"/>
              <a:t>推理缺失值</a:t>
            </a:r>
            <a:endParaRPr kumimoji="1" lang="en-US" altLang="zh-CN" sz="1600" dirty="0"/>
          </a:p>
          <a:p>
            <a:pPr lvl="4"/>
            <a:r>
              <a:rPr kumimoji="1" lang="zh-CN" altLang="en-US" sz="1600" dirty="0"/>
              <a:t>使用贝叶斯或决策树</a:t>
            </a:r>
            <a:r>
              <a:rPr kumimoji="1" lang="zh-CN" altLang="en-US" sz="1600" dirty="0">
                <a:solidFill>
                  <a:srgbClr val="C00000"/>
                </a:solidFill>
              </a:rPr>
              <a:t>推理</a:t>
            </a:r>
            <a:endParaRPr kumimoji="1" lang="en-US" altLang="zh-CN" sz="1600" dirty="0">
              <a:solidFill>
                <a:srgbClr val="C00000"/>
              </a:solidFill>
            </a:endParaRPr>
          </a:p>
          <a:p>
            <a:pPr lvl="2"/>
            <a:r>
              <a:rPr kumimoji="1" lang="zh-CN" altLang="en-US" dirty="0"/>
              <a:t>缺失值填充：猜的越多，离真实数据越远</a:t>
            </a:r>
            <a:endParaRPr kumimoji="1" lang="en-US" altLang="zh-CN" dirty="0"/>
          </a:p>
        </p:txBody>
      </p:sp>
      <p:sp>
        <p:nvSpPr>
          <p:cNvPr id="4" name="椭圆形标注 3"/>
          <p:cNvSpPr/>
          <p:nvPr/>
        </p:nvSpPr>
        <p:spPr>
          <a:xfrm>
            <a:off x="6306639" y="3927937"/>
            <a:ext cx="1916430" cy="915670"/>
          </a:xfrm>
          <a:prstGeom prst="wedgeEllipseCallout">
            <a:avLst>
              <a:gd name="adj1" fmla="val -87831"/>
              <a:gd name="adj2" fmla="val -828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数据缺失的处理办法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969294"/>
              </p:ext>
            </p:extLst>
          </p:nvPr>
        </p:nvGraphicFramePr>
        <p:xfrm>
          <a:off x="6279919" y="640433"/>
          <a:ext cx="251841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0">
                  <a:extLst>
                    <a:ext uri="{9D8B030D-6E8A-4147-A177-3AD203B41FA5}">
                      <a16:colId xmlns:a16="http://schemas.microsoft.com/office/drawing/2014/main" val="4213534610"/>
                    </a:ext>
                  </a:extLst>
                </a:gridCol>
                <a:gridCol w="1076960">
                  <a:extLst>
                    <a:ext uri="{9D8B030D-6E8A-4147-A177-3AD203B41FA5}">
                      <a16:colId xmlns:a16="http://schemas.microsoft.com/office/drawing/2014/main" val="3473921676"/>
                    </a:ext>
                  </a:extLst>
                </a:gridCol>
                <a:gridCol w="839470">
                  <a:extLst>
                    <a:ext uri="{9D8B030D-6E8A-4147-A177-3AD203B41FA5}">
                      <a16:colId xmlns:a16="http://schemas.microsoft.com/office/drawing/2014/main" val="147553579"/>
                    </a:ext>
                  </a:extLst>
                </a:gridCol>
              </a:tblGrid>
              <a:tr h="2813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384570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missing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29337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658484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95999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388685"/>
              </p:ext>
            </p:extLst>
          </p:nvPr>
        </p:nvGraphicFramePr>
        <p:xfrm>
          <a:off x="6279919" y="2246579"/>
          <a:ext cx="251841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0">
                  <a:extLst>
                    <a:ext uri="{9D8B030D-6E8A-4147-A177-3AD203B41FA5}">
                      <a16:colId xmlns:a16="http://schemas.microsoft.com/office/drawing/2014/main" val="4213534610"/>
                    </a:ext>
                  </a:extLst>
                </a:gridCol>
                <a:gridCol w="1076960">
                  <a:extLst>
                    <a:ext uri="{9D8B030D-6E8A-4147-A177-3AD203B41FA5}">
                      <a16:colId xmlns:a16="http://schemas.microsoft.com/office/drawing/2014/main" val="3473921676"/>
                    </a:ext>
                  </a:extLst>
                </a:gridCol>
                <a:gridCol w="839470">
                  <a:extLst>
                    <a:ext uri="{9D8B030D-6E8A-4147-A177-3AD203B41FA5}">
                      <a16:colId xmlns:a16="http://schemas.microsoft.com/office/drawing/2014/main" val="147553579"/>
                    </a:ext>
                  </a:extLst>
                </a:gridCol>
              </a:tblGrid>
              <a:tr h="2813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384570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missing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29337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658484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95999"/>
                  </a:ext>
                </a:extLst>
              </a:tr>
            </a:tbl>
          </a:graphicData>
        </a:graphic>
      </p:graphicFrame>
      <p:cxnSp>
        <p:nvCxnSpPr>
          <p:cNvPr id="8" name="直接连接符 7"/>
          <p:cNvCxnSpPr>
            <a:cxnSpLocks/>
            <a:stCxn id="5" idx="1"/>
          </p:cNvCxnSpPr>
          <p:nvPr/>
        </p:nvCxnSpPr>
        <p:spPr>
          <a:xfrm flipV="1">
            <a:off x="6279919" y="1039328"/>
            <a:ext cx="2482735" cy="33262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cxnSpLocks/>
            <a:endCxn id="5" idx="3"/>
          </p:cNvCxnSpPr>
          <p:nvPr/>
        </p:nvCxnSpPr>
        <p:spPr>
          <a:xfrm>
            <a:off x="6279919" y="1110333"/>
            <a:ext cx="2518410" cy="261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cxnSpLocks/>
          </p:cNvCxnSpPr>
          <p:nvPr/>
        </p:nvCxnSpPr>
        <p:spPr>
          <a:xfrm flipH="1">
            <a:off x="6961909" y="2280054"/>
            <a:ext cx="921328" cy="139140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cxnSpLocks/>
          </p:cNvCxnSpPr>
          <p:nvPr/>
        </p:nvCxnSpPr>
        <p:spPr>
          <a:xfrm>
            <a:off x="6961909" y="2280054"/>
            <a:ext cx="949036" cy="139140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37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15"/>
          <a:stretch/>
        </p:blipFill>
        <p:spPr>
          <a:xfrm>
            <a:off x="1515702" y="1475860"/>
            <a:ext cx="6654669" cy="2322840"/>
          </a:xfrm>
        </p:spPr>
      </p:pic>
      <p:sp>
        <p:nvSpPr>
          <p:cNvPr id="4" name="Rectangle 3"/>
          <p:cNvSpPr/>
          <p:nvPr/>
        </p:nvSpPr>
        <p:spPr>
          <a:xfrm>
            <a:off x="1931233" y="3975300"/>
            <a:ext cx="23083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请问你会如何处理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Age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缺失的记录？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4940" y="4067633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4901783" y="3836800"/>
            <a:ext cx="29014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eriod"/>
            </a:pP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将这些记录删除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使用平均年龄填充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使用年龄的中位数填充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 txBox="1">
            <a:spLocks/>
          </p:cNvSpPr>
          <p:nvPr/>
        </p:nvSpPr>
        <p:spPr>
          <a:xfrm>
            <a:off x="457200" y="819150"/>
            <a:ext cx="8229600" cy="4116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kumimoji="1" lang="zh-CN" altLang="en-US" sz="1600" dirty="0"/>
              <a:t>数据清洗</a:t>
            </a:r>
            <a:endParaRPr kumimoji="1" lang="en-US" altLang="zh-CN" sz="1400" dirty="0"/>
          </a:p>
          <a:p>
            <a:pPr lvl="1" algn="just"/>
            <a:r>
              <a:rPr kumimoji="1" lang="zh-CN" altLang="en-US" sz="1400" dirty="0"/>
              <a:t>处理缺失值</a:t>
            </a:r>
            <a:endParaRPr lang="en-US" altLang="zh-CN" sz="1150" dirty="0"/>
          </a:p>
        </p:txBody>
      </p:sp>
      <p:sp>
        <p:nvSpPr>
          <p:cNvPr id="13" name="圆角矩形 12"/>
          <p:cNvSpPr/>
          <p:nvPr/>
        </p:nvSpPr>
        <p:spPr>
          <a:xfrm>
            <a:off x="1424940" y="2518410"/>
            <a:ext cx="2007870" cy="1752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48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缺失值的处理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均值和中位数的差别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假设有如下数据列表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其均值为</a:t>
            </a:r>
            <a:r>
              <a:rPr kumimoji="1" lang="en-US" altLang="zh-CN" dirty="0"/>
              <a:t>55.74</a:t>
            </a:r>
          </a:p>
          <a:p>
            <a:pPr lvl="2"/>
            <a:r>
              <a:rPr kumimoji="1" lang="zh-CN" altLang="en-US" dirty="0"/>
              <a:t>该均值受到</a:t>
            </a:r>
            <a:r>
              <a:rPr kumimoji="1" lang="en-US" altLang="zh-CN" dirty="0"/>
              <a:t>400</a:t>
            </a:r>
            <a:r>
              <a:rPr kumimoji="1" lang="zh-CN" altLang="en-US" dirty="0"/>
              <a:t>的影响很大，</a:t>
            </a:r>
            <a:r>
              <a:rPr kumimoji="1" lang="en-US" altLang="zh-CN" dirty="0"/>
              <a:t>400</a:t>
            </a:r>
            <a:r>
              <a:rPr kumimoji="1" lang="zh-CN" altLang="en-US" dirty="0"/>
              <a:t>是个离群值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在这种情况下可以使用中位数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中位数为</a:t>
            </a:r>
            <a:r>
              <a:rPr kumimoji="1" lang="en-US" altLang="zh-CN" dirty="0"/>
              <a:t>37</a:t>
            </a:r>
            <a:endParaRPr kumimoji="1" lang="zh-CN" altLang="en-US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36" y="1920668"/>
            <a:ext cx="5186994" cy="540015"/>
          </a:xfrm>
          <a:prstGeom prst="rect">
            <a:avLst/>
          </a:prstGeom>
        </p:spPr>
      </p:pic>
      <p:sp>
        <p:nvSpPr>
          <p:cNvPr id="7" name="上箭头 6"/>
          <p:cNvSpPr/>
          <p:nvPr/>
        </p:nvSpPr>
        <p:spPr>
          <a:xfrm>
            <a:off x="4050030" y="2419350"/>
            <a:ext cx="163830" cy="2590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704" y="2644140"/>
            <a:ext cx="2787395" cy="174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2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发现和处理离群值（</a:t>
                </a:r>
                <a:r>
                  <a:rPr kumimoji="1" lang="en-US" altLang="zh-CN" dirty="0"/>
                  <a:t>Outlier</a:t>
                </a:r>
                <a:r>
                  <a:rPr kumimoji="1" lang="zh-CN" altLang="en-US" dirty="0"/>
                  <a:t>）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单变量</a:t>
                </a:r>
                <a:endParaRPr kumimoji="1" lang="en-US" altLang="zh-CN" dirty="0"/>
              </a:p>
              <a:p>
                <a:pPr lvl="2"/>
                <a:r>
                  <a:rPr kumimoji="1" lang="zh-CN" altLang="en-US" dirty="0"/>
                  <a:t>统计方法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kumimoji="1" lang="zh-CN" altLang="en-US" dirty="0"/>
                  <a:t>或者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46" y="1948021"/>
            <a:ext cx="3438459" cy="27328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9845" y="1986874"/>
            <a:ext cx="3600744" cy="265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5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数据预处理：数据清洗等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4328915" cy="2498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为什么要进行数据清洗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如何进行数据清洗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重复值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缺失值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离群值（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Outlier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编码和转换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规范化和缩放</a:t>
            </a: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发现和处理离群值（</a:t>
            </a:r>
            <a:r>
              <a:rPr kumimoji="1" lang="en-US" altLang="zh-CN" dirty="0"/>
              <a:t>outlier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单变量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普通离群值</a:t>
            </a:r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r>
              <a:rPr kumimoji="1" lang="zh-CN" altLang="en-US" dirty="0"/>
              <a:t>超级离群值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1" y="3810182"/>
            <a:ext cx="5337810" cy="7816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04" y="2367352"/>
            <a:ext cx="2686292" cy="7064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485" y="1333318"/>
            <a:ext cx="4820426" cy="2160000"/>
          </a:xfrm>
          <a:prstGeom prst="rect">
            <a:avLst/>
          </a:prstGeom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</p:spTree>
    <p:extLst>
      <p:ext uri="{BB962C8B-B14F-4D97-AF65-F5344CB8AC3E}">
        <p14:creationId xmlns:p14="http://schemas.microsoft.com/office/powerpoint/2010/main" val="9441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发现和处理离群值（</a:t>
            </a:r>
            <a:r>
              <a:rPr kumimoji="1" lang="en-US" altLang="zh-CN" dirty="0"/>
              <a:t>Outlier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多变量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数据降维与可视化                                         数据聚类与可视化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15458" y="1603192"/>
            <a:ext cx="2566019" cy="34641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855" y="2052245"/>
            <a:ext cx="2725020" cy="256602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C71E0777-E0CC-4302-AF33-12B00F525246}"/>
              </a:ext>
            </a:extLst>
          </p:cNvPr>
          <p:cNvSpPr/>
          <p:nvPr/>
        </p:nvSpPr>
        <p:spPr>
          <a:xfrm>
            <a:off x="2129476" y="2509157"/>
            <a:ext cx="330200" cy="1995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F7BBAB71-DABE-422B-92C0-9ABA22994258}"/>
              </a:ext>
            </a:extLst>
          </p:cNvPr>
          <p:cNvSpPr/>
          <p:nvPr/>
        </p:nvSpPr>
        <p:spPr>
          <a:xfrm>
            <a:off x="6647047" y="2526072"/>
            <a:ext cx="330200" cy="224971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50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发现和处理离群值（</a:t>
            </a:r>
            <a:r>
              <a:rPr kumimoji="1" lang="en-US" altLang="zh-CN" dirty="0"/>
              <a:t>Outlier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多变量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基于距离如何发现离群值？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不合群的点                                                        低密度区域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897" y="2486978"/>
            <a:ext cx="2295262" cy="2106931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841" y="2363607"/>
            <a:ext cx="3239743" cy="2106930"/>
          </a:xfrm>
          <a:prstGeom prst="rect">
            <a:avLst/>
          </a:prstGeom>
        </p:spPr>
      </p:pic>
      <p:sp>
        <p:nvSpPr>
          <p:cNvPr id="2" name="箭头: 左 1">
            <a:extLst>
              <a:ext uri="{FF2B5EF4-FFF2-40B4-BE49-F238E27FC236}">
                <a16:creationId xmlns:a16="http://schemas.microsoft.com/office/drawing/2014/main" id="{42FFAE81-8309-4171-AFBC-F4BD2DA52B71}"/>
              </a:ext>
            </a:extLst>
          </p:cNvPr>
          <p:cNvSpPr/>
          <p:nvPr/>
        </p:nvSpPr>
        <p:spPr>
          <a:xfrm>
            <a:off x="3561835" y="3770086"/>
            <a:ext cx="486229" cy="283028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0AC4F8DA-3FBE-4693-9403-5405DFA2E6D0}"/>
              </a:ext>
            </a:extLst>
          </p:cNvPr>
          <p:cNvSpPr/>
          <p:nvPr/>
        </p:nvSpPr>
        <p:spPr>
          <a:xfrm>
            <a:off x="6152772" y="3860801"/>
            <a:ext cx="370115" cy="232228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0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116532"/>
          </a:xfrm>
        </p:spPr>
        <p:txBody>
          <a:bodyPr>
            <a:noAutofit/>
          </a:bodyPr>
          <a:lstStyle/>
          <a:p>
            <a:pPr algn="just"/>
            <a:r>
              <a:rPr kumimoji="1" lang="zh-CN" altLang="en-US" sz="1800" dirty="0"/>
              <a:t>数据的编码和转换</a:t>
            </a:r>
            <a:endParaRPr kumimoji="1" lang="en-US" altLang="zh-CN" sz="1800" dirty="0"/>
          </a:p>
          <a:p>
            <a:pPr lvl="1" algn="just"/>
            <a:r>
              <a:rPr kumimoji="1" lang="zh-CN" altLang="en-US" sz="1600" dirty="0">
                <a:solidFill>
                  <a:srgbClr val="C00000"/>
                </a:solidFill>
              </a:rPr>
              <a:t>编码和转换</a:t>
            </a:r>
            <a:endParaRPr kumimoji="1" lang="en-US" altLang="zh-CN" sz="1600" dirty="0">
              <a:solidFill>
                <a:srgbClr val="C00000"/>
              </a:solidFill>
            </a:endParaRPr>
          </a:p>
          <a:p>
            <a:pPr lvl="2" algn="just"/>
            <a:r>
              <a:rPr kumimoji="1" lang="zh-CN" altLang="en-US" dirty="0"/>
              <a:t>对数据</a:t>
            </a:r>
            <a:r>
              <a:rPr kumimoji="1" lang="en-US" altLang="zh-CN" dirty="0"/>
              <a:t>(</a:t>
            </a:r>
            <a:r>
              <a:rPr kumimoji="1" lang="zh-CN" altLang="en-US" dirty="0"/>
              <a:t>一般是</a:t>
            </a:r>
            <a:r>
              <a:rPr lang="en-US" altLang="zh-CN" dirty="0"/>
              <a:t>Categorical variables</a:t>
            </a:r>
            <a:r>
              <a:rPr kumimoji="1" lang="en-US" altLang="zh-CN" dirty="0"/>
              <a:t>)</a:t>
            </a:r>
            <a:r>
              <a:rPr kumimoji="1" lang="zh-CN" altLang="en-US" dirty="0"/>
              <a:t>进行适当编码</a:t>
            </a:r>
            <a:endParaRPr kumimoji="1" lang="en-US" altLang="zh-CN" dirty="0"/>
          </a:p>
          <a:p>
            <a:pPr lvl="3" algn="just"/>
            <a:r>
              <a:rPr kumimoji="1" lang="zh-CN" altLang="en-US" sz="1600" dirty="0"/>
              <a:t>比如把性别的男</a:t>
            </a:r>
            <a:r>
              <a:rPr kumimoji="1" lang="en-US" altLang="zh-CN" sz="1600" dirty="0"/>
              <a:t>/</a:t>
            </a:r>
            <a:r>
              <a:rPr kumimoji="1" lang="zh-CN" altLang="en-US" sz="1600" dirty="0"/>
              <a:t>女编码为</a:t>
            </a:r>
            <a:r>
              <a:rPr kumimoji="1" lang="en-US" altLang="zh-CN" sz="1600" dirty="0"/>
              <a:t>1/0</a:t>
            </a:r>
            <a:r>
              <a:rPr kumimoji="1" lang="zh-CN" altLang="en-US" sz="1600" dirty="0"/>
              <a:t>，年龄编码为老中青（</a:t>
            </a:r>
            <a:r>
              <a:rPr kumimoji="1" lang="en-US" altLang="zh-CN" sz="1600" dirty="0"/>
              <a:t>2/1/0</a:t>
            </a:r>
            <a:r>
              <a:rPr kumimoji="1" lang="zh-CN" altLang="en-US" sz="1600" dirty="0"/>
              <a:t>）等</a:t>
            </a:r>
            <a:endParaRPr kumimoji="1" lang="en-US" altLang="zh-CN" sz="1600" dirty="0"/>
          </a:p>
          <a:p>
            <a:pPr lvl="2" algn="just"/>
            <a:r>
              <a:rPr kumimoji="1" lang="zh-CN" altLang="en-US" dirty="0"/>
              <a:t>对数据</a:t>
            </a:r>
            <a:r>
              <a:rPr kumimoji="1" lang="en-US" altLang="zh-CN" dirty="0"/>
              <a:t>(</a:t>
            </a:r>
            <a:r>
              <a:rPr kumimoji="1" lang="zh-CN" altLang="en-US" dirty="0"/>
              <a:t>一般是</a:t>
            </a:r>
            <a:r>
              <a:rPr lang="en-US" altLang="zh-CN" dirty="0"/>
              <a:t>Numerical variables</a:t>
            </a:r>
            <a:r>
              <a:rPr kumimoji="1" lang="en-US" altLang="zh-CN" dirty="0"/>
              <a:t>)</a:t>
            </a:r>
            <a:r>
              <a:rPr kumimoji="1" lang="zh-CN" altLang="en-US" dirty="0"/>
              <a:t>进行分桶，离散化处理</a:t>
            </a:r>
            <a:endParaRPr kumimoji="1" lang="en-US" altLang="zh-CN" dirty="0"/>
          </a:p>
          <a:p>
            <a:pPr lvl="3" algn="just"/>
            <a:r>
              <a:rPr kumimoji="1" lang="zh-CN" altLang="en-US" sz="1600" dirty="0"/>
              <a:t>把</a:t>
            </a:r>
            <a:r>
              <a:rPr kumimoji="1" lang="en-US" altLang="zh-CN" sz="1600" dirty="0"/>
              <a:t>0-8000</a:t>
            </a:r>
            <a:r>
              <a:rPr kumimoji="1" lang="zh-CN" altLang="en-US" sz="1600" dirty="0"/>
              <a:t>的工资，按照</a:t>
            </a:r>
            <a:r>
              <a:rPr kumimoji="1" lang="en-US" altLang="zh-CN" sz="1600" dirty="0"/>
              <a:t>1000</a:t>
            </a:r>
            <a:r>
              <a:rPr kumimoji="1" lang="zh-CN" altLang="en-US" sz="1600" dirty="0"/>
              <a:t>元一档，转换为</a:t>
            </a:r>
            <a:r>
              <a:rPr kumimoji="1" lang="en-US" altLang="zh-CN" sz="1600" dirty="0"/>
              <a:t>0</a:t>
            </a:r>
            <a:r>
              <a:rPr kumimoji="1" lang="zh-CN" altLang="en-US" sz="1600" dirty="0"/>
              <a:t>、</a:t>
            </a:r>
            <a:r>
              <a:rPr kumimoji="1" lang="en-US" altLang="zh-CN" sz="1600" dirty="0"/>
              <a:t>1</a:t>
            </a:r>
            <a:r>
              <a:rPr kumimoji="1" lang="zh-CN" altLang="en-US" sz="1600" dirty="0"/>
              <a:t>、</a:t>
            </a:r>
            <a:r>
              <a:rPr kumimoji="1" lang="en-US" altLang="zh-CN" sz="1600" dirty="0"/>
              <a:t>….7</a:t>
            </a:r>
          </a:p>
          <a:p>
            <a:pPr lvl="1" algn="just"/>
            <a:endParaRPr kumimoji="1" lang="en-US" altLang="zh-CN" sz="1600" dirty="0"/>
          </a:p>
          <a:p>
            <a:pPr lvl="1" algn="just"/>
            <a:r>
              <a:rPr kumimoji="1" lang="zh-CN" altLang="en-US" sz="1600" dirty="0">
                <a:solidFill>
                  <a:srgbClr val="C00000"/>
                </a:solidFill>
              </a:rPr>
              <a:t>数据的缩放、规范化、标准化</a:t>
            </a:r>
            <a:r>
              <a:rPr kumimoji="1" lang="en-US" altLang="zh-CN" sz="1600" dirty="0"/>
              <a:t>(</a:t>
            </a:r>
            <a:r>
              <a:rPr kumimoji="1" lang="zh-CN" altLang="en-US" sz="1600" dirty="0"/>
              <a:t>一般是</a:t>
            </a:r>
            <a:r>
              <a:rPr lang="en-US" altLang="zh-CN" sz="1600" dirty="0"/>
              <a:t>Numerical Variables</a:t>
            </a:r>
            <a:r>
              <a:rPr kumimoji="1" lang="en-US" altLang="zh-CN" sz="1600" dirty="0"/>
              <a:t>)</a:t>
            </a:r>
          </a:p>
          <a:p>
            <a:pPr lvl="2" algn="just"/>
            <a:r>
              <a:rPr kumimoji="1" lang="en-US" altLang="zh-CN" dirty="0"/>
              <a:t>min max scaler</a:t>
            </a:r>
            <a:r>
              <a:rPr kumimoji="1" lang="zh-CN" altLang="en-US" dirty="0"/>
              <a:t>缩放到</a:t>
            </a:r>
            <a:r>
              <a:rPr kumimoji="1" lang="en-US" altLang="zh-CN" dirty="0"/>
              <a:t>[0,1]</a:t>
            </a:r>
          </a:p>
          <a:p>
            <a:pPr lvl="2" algn="just"/>
            <a:r>
              <a:rPr kumimoji="1" lang="en-US" altLang="zh-CN" dirty="0"/>
              <a:t>standard scaler transform </a:t>
            </a:r>
            <a:r>
              <a:rPr lang="en-US" altLang="zh-CN" dirty="0"/>
              <a:t>the data </a:t>
            </a:r>
          </a:p>
          <a:p>
            <a:pPr lvl="3" algn="just"/>
            <a:r>
              <a:rPr lang="en-US" altLang="zh-CN" sz="1600" dirty="0"/>
              <a:t>using the formula (x-mean)/standard deviation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72261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116532"/>
          </a:xfrm>
        </p:spPr>
        <p:txBody>
          <a:bodyPr>
            <a:noAutofit/>
          </a:bodyPr>
          <a:lstStyle/>
          <a:p>
            <a:pPr algn="just"/>
            <a:r>
              <a:rPr kumimoji="1" lang="zh-CN" altLang="en-US" dirty="0"/>
              <a:t>数据的编码和转换</a:t>
            </a:r>
            <a:endParaRPr kumimoji="1" lang="en-US" altLang="zh-CN" dirty="0"/>
          </a:p>
          <a:p>
            <a:pPr lvl="1" algn="just"/>
            <a:r>
              <a:rPr kumimoji="1" lang="zh-CN" altLang="en-US" dirty="0"/>
              <a:t>编码和转换的实例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ID</a:t>
            </a:r>
            <a:r>
              <a:rPr kumimoji="1" lang="zh-CN" altLang="en-US" dirty="0"/>
              <a:t>属性比如用户</a:t>
            </a:r>
            <a:r>
              <a:rPr kumimoji="1" lang="en-US" altLang="zh-CN" dirty="0"/>
              <a:t>ID</a:t>
            </a:r>
          </a:p>
          <a:p>
            <a:pPr lvl="3"/>
            <a:r>
              <a:rPr kumimoji="1" lang="zh-CN" altLang="en-US" sz="1600" dirty="0"/>
              <a:t>一般保持不变</a:t>
            </a:r>
            <a:endParaRPr kumimoji="1" lang="en-US" altLang="zh-CN" sz="1600" dirty="0"/>
          </a:p>
          <a:p>
            <a:pPr lvl="2"/>
            <a:r>
              <a:rPr kumimoji="1" lang="zh-CN" altLang="en-US" dirty="0"/>
              <a:t>多值属性处理</a:t>
            </a:r>
            <a:endParaRPr kumimoji="1" lang="en-US" altLang="zh-CN" dirty="0"/>
          </a:p>
          <a:p>
            <a:pPr lvl="3"/>
            <a:r>
              <a:rPr kumimoji="1" lang="zh-CN" altLang="en-US" sz="1600" dirty="0"/>
              <a:t>颜色、国家、省</a:t>
            </a:r>
            <a:r>
              <a:rPr kumimoji="1" lang="en-US" altLang="zh-CN" sz="1600" dirty="0"/>
              <a:t>/</a:t>
            </a:r>
            <a:r>
              <a:rPr kumimoji="1" lang="zh-CN" altLang="en-US" sz="1600" dirty="0"/>
              <a:t>州等有限数值，可以用数值编号</a:t>
            </a:r>
            <a:r>
              <a:rPr kumimoji="1" lang="zh-CN" altLang="en-US" sz="1600" dirty="0">
                <a:solidFill>
                  <a:srgbClr val="C00000"/>
                </a:solidFill>
              </a:rPr>
              <a:t>字典化处</a:t>
            </a:r>
            <a:r>
              <a:rPr kumimoji="1" lang="zh-CN" altLang="en-US" sz="1600" dirty="0"/>
              <a:t>理数据</a:t>
            </a:r>
            <a:endParaRPr kumimoji="1" lang="en-US" altLang="zh-CN" sz="1600" dirty="0"/>
          </a:p>
          <a:p>
            <a:pPr lvl="2"/>
            <a:r>
              <a:rPr kumimoji="1" lang="zh-CN" altLang="en-US" dirty="0"/>
              <a:t>属性值分组</a:t>
            </a:r>
            <a:endParaRPr kumimoji="1" lang="en-US" altLang="zh-CN" dirty="0"/>
          </a:p>
          <a:p>
            <a:pPr lvl="3"/>
            <a:r>
              <a:rPr kumimoji="1" lang="zh-CN" altLang="en-US" sz="1600" dirty="0"/>
              <a:t>比如全国省份，按区域转换为东部、西部、北部、南部、中部等分组</a:t>
            </a:r>
            <a:endParaRPr kumimoji="1" lang="en-US" altLang="zh-CN" sz="1600" dirty="0"/>
          </a:p>
          <a:p>
            <a:pPr lvl="2" algn="just"/>
            <a:r>
              <a:rPr kumimoji="1" lang="zh-CN" altLang="en-US" dirty="0"/>
              <a:t>排序型转换为数值型</a:t>
            </a:r>
            <a:endParaRPr kumimoji="1" lang="en-US" altLang="zh-CN" dirty="0"/>
          </a:p>
          <a:p>
            <a:pPr lvl="3" algn="just"/>
            <a:r>
              <a:rPr kumimoji="1" lang="en-US" altLang="zh-CN" dirty="0"/>
              <a:t>ABCDE</a:t>
            </a:r>
            <a:r>
              <a:rPr kumimoji="1" lang="zh-CN" altLang="en-US" dirty="0"/>
              <a:t>，按照该规则转换</a:t>
            </a:r>
            <a:r>
              <a:rPr kumimoji="1" lang="en-US" altLang="zh-CN" dirty="0"/>
              <a:t>A</a:t>
            </a:r>
            <a:r>
              <a:rPr kumimoji="1" lang="en-US" altLang="zh-CN" dirty="0">
                <a:sym typeface="Wingdings" panose="05000000000000000000" pitchFamily="2" charset="2"/>
              </a:rPr>
              <a:t>4.0,</a:t>
            </a:r>
            <a:r>
              <a:rPr kumimoji="1" lang="en-US" altLang="zh-CN" dirty="0"/>
              <a:t> B</a:t>
            </a:r>
            <a:r>
              <a:rPr kumimoji="1" lang="en-US" altLang="zh-CN" dirty="0">
                <a:sym typeface="Wingdings" panose="05000000000000000000" pitchFamily="2" charset="2"/>
              </a:rPr>
              <a:t>3.3,</a:t>
            </a:r>
            <a:r>
              <a:rPr kumimoji="1" lang="en-US" altLang="zh-CN" dirty="0"/>
              <a:t> C</a:t>
            </a:r>
            <a:r>
              <a:rPr kumimoji="1" lang="en-US" altLang="zh-CN" dirty="0">
                <a:sym typeface="Wingdings" panose="05000000000000000000" pitchFamily="2" charset="2"/>
              </a:rPr>
              <a:t>2.9,</a:t>
            </a:r>
            <a:r>
              <a:rPr kumimoji="1" lang="en-US" altLang="zh-CN" dirty="0"/>
              <a:t> D</a:t>
            </a:r>
            <a:r>
              <a:rPr kumimoji="1" lang="en-US" altLang="zh-CN" dirty="0">
                <a:sym typeface="Wingdings" panose="05000000000000000000" pitchFamily="2" charset="2"/>
              </a:rPr>
              <a:t>2.1,</a:t>
            </a:r>
            <a:r>
              <a:rPr kumimoji="1" lang="en-US" altLang="zh-CN" dirty="0"/>
              <a:t> E</a:t>
            </a:r>
            <a:r>
              <a:rPr kumimoji="1" lang="en-US" altLang="zh-CN" dirty="0">
                <a:sym typeface="Wingdings" panose="05000000000000000000" pitchFamily="2" charset="2"/>
              </a:rPr>
              <a:t>1.7</a:t>
            </a:r>
          </a:p>
        </p:txBody>
      </p:sp>
    </p:spTree>
    <p:extLst>
      <p:ext uri="{BB962C8B-B14F-4D97-AF65-F5344CB8AC3E}">
        <p14:creationId xmlns:p14="http://schemas.microsoft.com/office/powerpoint/2010/main" val="219514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116532"/>
          </a:xfrm>
        </p:spPr>
        <p:txBody>
          <a:bodyPr>
            <a:noAutofit/>
          </a:bodyPr>
          <a:lstStyle/>
          <a:p>
            <a:pPr algn="just"/>
            <a:r>
              <a:rPr kumimoji="1" lang="zh-CN" altLang="en-US" dirty="0"/>
              <a:t>数据的编码和转换</a:t>
            </a:r>
            <a:endParaRPr kumimoji="1" lang="en-US" altLang="zh-CN" dirty="0"/>
          </a:p>
          <a:p>
            <a:pPr lvl="1" algn="just"/>
            <a:r>
              <a:rPr kumimoji="1" lang="zh-CN" altLang="en-US" dirty="0"/>
              <a:t>编码和转换的实例</a:t>
            </a:r>
            <a:endParaRPr kumimoji="1" lang="en-US" altLang="zh-CN" dirty="0"/>
          </a:p>
          <a:p>
            <a:pPr lvl="2" algn="just"/>
            <a:r>
              <a:rPr kumimoji="1" lang="zh-CN" altLang="en-US" dirty="0"/>
              <a:t>数值型变量的分桶</a:t>
            </a:r>
            <a:r>
              <a:rPr kumimoji="1" lang="en-US" altLang="zh-CN" dirty="0">
                <a:solidFill>
                  <a:srgbClr val="C00000"/>
                </a:solidFill>
              </a:rPr>
              <a:t>Binning</a:t>
            </a:r>
          </a:p>
          <a:p>
            <a:pPr lvl="3" algn="just"/>
            <a:r>
              <a:rPr kumimoji="1" lang="zh-CN" altLang="en-US" dirty="0"/>
              <a:t>可以减少数据量、压缩数据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等宽度划分离散化</a:t>
            </a:r>
            <a:r>
              <a:rPr kumimoji="1" lang="en-US" altLang="zh-CN" dirty="0">
                <a:solidFill>
                  <a:srgbClr val="C00000"/>
                </a:solidFill>
              </a:rPr>
              <a:t>Equal-Width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Binning</a:t>
            </a:r>
          </a:p>
          <a:p>
            <a:pPr lvl="3"/>
            <a:r>
              <a:rPr kumimoji="1" lang="zh-CN" altLang="en-US" dirty="0"/>
              <a:t>优点：简单、易懂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缺点：分成多少个桶合适？受噪音影响大</a:t>
            </a:r>
          </a:p>
          <a:p>
            <a:pPr lvl="2" algn="just"/>
            <a:endParaRPr kumimoji="1" lang="en-US" altLang="zh-CN" dirty="0">
              <a:solidFill>
                <a:srgbClr val="C00000"/>
              </a:solidFill>
            </a:endParaRPr>
          </a:p>
          <a:p>
            <a:pPr lvl="2" algn="just"/>
            <a:endParaRPr kumimoji="1" lang="en-US" altLang="zh-CN" dirty="0"/>
          </a:p>
          <a:p>
            <a:pPr lvl="1" algn="just"/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45" y="2960370"/>
            <a:ext cx="3674226" cy="17402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9765" y="3025684"/>
            <a:ext cx="3744170" cy="1706880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5364480" y="2005508"/>
            <a:ext cx="2312670" cy="954862"/>
          </a:xfrm>
          <a:custGeom>
            <a:avLst/>
            <a:gdLst>
              <a:gd name="connsiteX0" fmla="*/ 0 w 2312670"/>
              <a:gd name="connsiteY0" fmla="*/ 737692 h 954862"/>
              <a:gd name="connsiteX1" fmla="*/ 1821180 w 2312670"/>
              <a:gd name="connsiteY1" fmla="*/ 2362 h 954862"/>
              <a:gd name="connsiteX2" fmla="*/ 2312670 w 2312670"/>
              <a:gd name="connsiteY2" fmla="*/ 954862 h 95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2670" h="954862">
                <a:moveTo>
                  <a:pt x="0" y="737692"/>
                </a:moveTo>
                <a:cubicBezTo>
                  <a:pt x="717867" y="351929"/>
                  <a:pt x="1435735" y="-33833"/>
                  <a:pt x="1821180" y="2362"/>
                </a:cubicBezTo>
                <a:cubicBezTo>
                  <a:pt x="2206625" y="38557"/>
                  <a:pt x="2259647" y="496709"/>
                  <a:pt x="2312670" y="954862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90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zh-CN" altLang="en-US" dirty="0"/>
              <a:t>数据预处理：数据清洗等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01" y="1892615"/>
            <a:ext cx="5196073" cy="19696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8029" y="3992037"/>
            <a:ext cx="63209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gotham" charset="0"/>
              </a:rPr>
              <a:t>D</a:t>
            </a:r>
            <a:r>
              <a:rPr lang="en-US" sz="1600" dirty="0">
                <a:latin typeface="gotham" charset="0"/>
              </a:rPr>
              <a:t>ata is like people – interrogate it hard enough and it will tell you whatever you want to hear.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414" y="3498551"/>
            <a:ext cx="986972" cy="986972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38BE04-36A5-4F2C-8638-AD9FE85C78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ABF6D3A-C2C6-486B-9FDF-65D4E00D4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481" y="4352450"/>
            <a:ext cx="2587703" cy="504000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C3631B2-4E0C-4B84-B177-9ED87B23E87F}"/>
              </a:ext>
            </a:extLst>
          </p:cNvPr>
          <p:cNvSpPr/>
          <p:nvPr/>
        </p:nvSpPr>
        <p:spPr>
          <a:xfrm>
            <a:off x="7086216" y="2286391"/>
            <a:ext cx="1779654" cy="93306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分桶的边界不同，可视化效果不同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 txBox="1">
            <a:spLocks/>
          </p:cNvSpPr>
          <p:nvPr/>
        </p:nvSpPr>
        <p:spPr>
          <a:xfrm>
            <a:off x="457200" y="819150"/>
            <a:ext cx="8229600" cy="4116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kumimoji="1" lang="zh-CN" altLang="en-US" dirty="0"/>
              <a:t>数据的编码和转换</a:t>
            </a:r>
            <a:endParaRPr kumimoji="1" lang="en-US" altLang="zh-CN" dirty="0"/>
          </a:p>
          <a:p>
            <a:pPr lvl="1" algn="just"/>
            <a:r>
              <a:rPr lang="zh-CN" altLang="en-US" sz="1700" dirty="0"/>
              <a:t>直方图的局限性</a:t>
            </a:r>
            <a:endParaRPr lang="en-US" altLang="zh-CN" sz="1700" dirty="0"/>
          </a:p>
          <a:p>
            <a:pPr lvl="1"/>
            <a:r>
              <a:rPr lang="zh-CN" altLang="en-US" sz="1700" dirty="0"/>
              <a:t>如何分桶（</a:t>
            </a:r>
            <a:r>
              <a:rPr lang="en-US" altLang="zh-CN" sz="1700" dirty="0"/>
              <a:t>binning</a:t>
            </a:r>
            <a:r>
              <a:rPr lang="zh-CN" altLang="en-US" sz="1700" dirty="0"/>
              <a:t>）会带来很大的视觉差异</a:t>
            </a:r>
            <a:endParaRPr lang="en-US" altLang="zh-CN" sz="1700" dirty="0"/>
          </a:p>
        </p:txBody>
      </p:sp>
    </p:spTree>
    <p:extLst>
      <p:ext uri="{BB962C8B-B14F-4D97-AF65-F5344CB8AC3E}">
        <p14:creationId xmlns:p14="http://schemas.microsoft.com/office/powerpoint/2010/main" val="108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116532"/>
          </a:xfrm>
        </p:spPr>
        <p:txBody>
          <a:bodyPr>
            <a:noAutofit/>
          </a:bodyPr>
          <a:lstStyle/>
          <a:p>
            <a:pPr algn="just"/>
            <a:r>
              <a:rPr kumimoji="1" lang="zh-CN" altLang="en-US" dirty="0"/>
              <a:t>数据的编码和转换</a:t>
            </a:r>
            <a:endParaRPr kumimoji="1" lang="en-US" altLang="zh-CN" dirty="0"/>
          </a:p>
          <a:p>
            <a:pPr lvl="1" algn="just"/>
            <a:r>
              <a:rPr kumimoji="1" lang="zh-CN" altLang="en-US" dirty="0"/>
              <a:t>编码和转换的实例</a:t>
            </a:r>
            <a:endParaRPr kumimoji="1" lang="en-US" altLang="zh-CN" dirty="0"/>
          </a:p>
          <a:p>
            <a:pPr lvl="2" algn="just"/>
            <a:r>
              <a:rPr kumimoji="1" lang="zh-CN" altLang="en-US" dirty="0"/>
              <a:t>数值型变量的分桶</a:t>
            </a:r>
            <a:r>
              <a:rPr kumimoji="1" lang="en-US" altLang="zh-CN" dirty="0">
                <a:solidFill>
                  <a:srgbClr val="C00000"/>
                </a:solidFill>
              </a:rPr>
              <a:t>Binning</a:t>
            </a:r>
          </a:p>
          <a:p>
            <a:pPr lvl="3" algn="just"/>
            <a:r>
              <a:rPr kumimoji="1" lang="zh-CN" altLang="en-US" dirty="0"/>
              <a:t>可以减少数据量、压缩数据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等宽度划分离散化</a:t>
            </a:r>
            <a:r>
              <a:rPr kumimoji="1" lang="en-US" altLang="zh-CN" dirty="0">
                <a:solidFill>
                  <a:srgbClr val="C00000"/>
                </a:solidFill>
              </a:rPr>
              <a:t>Equal-Width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Binning</a:t>
            </a:r>
          </a:p>
          <a:p>
            <a:pPr lvl="3"/>
            <a:r>
              <a:rPr kumimoji="1" lang="zh-CN" altLang="en-US" dirty="0"/>
              <a:t>优点：简单、易懂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缺点：分成多少个桶合适？受噪音影响大</a:t>
            </a:r>
          </a:p>
          <a:p>
            <a:pPr lvl="2" algn="just"/>
            <a:r>
              <a:rPr kumimoji="1" lang="zh-CN" altLang="en-US" dirty="0"/>
              <a:t>等高划分离散化 </a:t>
            </a:r>
            <a:r>
              <a:rPr kumimoji="1" lang="en-US" altLang="zh-CN" dirty="0">
                <a:solidFill>
                  <a:srgbClr val="C00000"/>
                </a:solidFill>
              </a:rPr>
              <a:t>Equal-Depth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Binning</a:t>
            </a:r>
          </a:p>
          <a:p>
            <a:pPr lvl="3" algn="just"/>
            <a:r>
              <a:rPr kumimoji="1" lang="zh-CN" altLang="en-US" dirty="0"/>
              <a:t>对比一下与</a:t>
            </a:r>
            <a:r>
              <a:rPr kumimoji="1" lang="en-US" altLang="zh-CN" dirty="0"/>
              <a:t>EW</a:t>
            </a:r>
            <a:r>
              <a:rPr kumimoji="1" lang="zh-CN" altLang="en-US" dirty="0"/>
              <a:t>的优缺点？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 algn="just"/>
            <a:endParaRPr kumimoji="1" lang="en-US" altLang="zh-CN" dirty="0">
              <a:solidFill>
                <a:srgbClr val="C00000"/>
              </a:solidFill>
            </a:endParaRPr>
          </a:p>
          <a:p>
            <a:pPr lvl="2" algn="just"/>
            <a:endParaRPr kumimoji="1" lang="en-US" altLang="zh-CN" dirty="0"/>
          </a:p>
          <a:p>
            <a:pPr lvl="1" algn="just"/>
            <a:endParaRPr kumimoji="1"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2590" y="3562278"/>
            <a:ext cx="5798820" cy="121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7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kumimoji="1" lang="zh-CN" altLang="en-US" dirty="0"/>
              <a:t>数据的编码和转换</a:t>
            </a:r>
            <a:endParaRPr kumimoji="1" lang="en-US" altLang="zh-CN" dirty="0"/>
          </a:p>
          <a:p>
            <a:pPr lvl="1" algn="just"/>
            <a:r>
              <a:rPr kumimoji="1" lang="zh-CN" altLang="en-US" dirty="0"/>
              <a:t>编码和转换的实例</a:t>
            </a:r>
            <a:endParaRPr kumimoji="1" lang="en-US" altLang="zh-CN" dirty="0"/>
          </a:p>
          <a:p>
            <a:pPr lvl="2" algn="just"/>
            <a:r>
              <a:rPr kumimoji="1" lang="zh-CN" altLang="en-US" dirty="0"/>
              <a:t>数值型变量的分桶</a:t>
            </a:r>
            <a:r>
              <a:rPr kumimoji="1" lang="en-US" altLang="zh-CN" dirty="0">
                <a:solidFill>
                  <a:srgbClr val="C00000"/>
                </a:solidFill>
              </a:rPr>
              <a:t>Binning</a:t>
            </a:r>
          </a:p>
          <a:p>
            <a:pPr lvl="3" algn="just"/>
            <a:r>
              <a:rPr kumimoji="1" lang="zh-CN" altLang="en-US" dirty="0"/>
              <a:t>可以减少数据量、压缩数据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等宽度划分离散化</a:t>
            </a:r>
            <a:r>
              <a:rPr kumimoji="1" lang="en-US" altLang="zh-CN" dirty="0">
                <a:solidFill>
                  <a:srgbClr val="C00000"/>
                </a:solidFill>
              </a:rPr>
              <a:t>Equal-Width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Binning</a:t>
            </a:r>
          </a:p>
          <a:p>
            <a:pPr lvl="3"/>
            <a:r>
              <a:rPr kumimoji="1" lang="zh-CN" altLang="en-US" dirty="0"/>
              <a:t>优点：简单、易懂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缺点：分成多少个桶合适？受噪音影响大</a:t>
            </a:r>
          </a:p>
          <a:p>
            <a:pPr lvl="2" algn="just"/>
            <a:r>
              <a:rPr kumimoji="1" lang="zh-CN" altLang="en-US" dirty="0"/>
              <a:t>等高划分离散化 </a:t>
            </a:r>
            <a:r>
              <a:rPr kumimoji="1" lang="en-US" altLang="zh-CN" dirty="0">
                <a:solidFill>
                  <a:srgbClr val="C00000"/>
                </a:solidFill>
              </a:rPr>
              <a:t>Equal-Depth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Binning</a:t>
            </a:r>
          </a:p>
          <a:p>
            <a:pPr lvl="3" algn="just"/>
            <a:r>
              <a:rPr kumimoji="1" lang="zh-CN" altLang="en-US" dirty="0"/>
              <a:t>对比一下与</a:t>
            </a:r>
            <a:r>
              <a:rPr kumimoji="1" lang="en-US" altLang="zh-CN" dirty="0"/>
              <a:t>EW</a:t>
            </a:r>
            <a:r>
              <a:rPr kumimoji="1" lang="zh-CN" altLang="en-US" dirty="0"/>
              <a:t>的优缺点？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7" name="矩形 6"/>
          <p:cNvSpPr/>
          <p:nvPr/>
        </p:nvSpPr>
        <p:spPr>
          <a:xfrm>
            <a:off x="5526369" y="1234824"/>
            <a:ext cx="2594374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/>
              <a:t>请将如下数据用</a:t>
            </a:r>
            <a:r>
              <a:rPr kumimoji="1" lang="en-US" altLang="zh-CN" sz="1600" dirty="0">
                <a:solidFill>
                  <a:srgbClr val="C00000"/>
                </a:solidFill>
              </a:rPr>
              <a:t>Equal-Width</a:t>
            </a:r>
            <a:r>
              <a:rPr kumimoji="1" lang="zh-CN" altLang="en-US" sz="1600" dirty="0">
                <a:solidFill>
                  <a:srgbClr val="C00000"/>
                </a:solidFill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</a:rPr>
              <a:t>Binning</a:t>
            </a:r>
            <a:r>
              <a:rPr kumimoji="1" lang="zh-CN" altLang="en-US" sz="1600" dirty="0"/>
              <a:t>和</a:t>
            </a:r>
            <a:r>
              <a:rPr kumimoji="1" lang="en-US" altLang="zh-CN" sz="1600" dirty="0">
                <a:solidFill>
                  <a:srgbClr val="C00000"/>
                </a:solidFill>
              </a:rPr>
              <a:t>Equal-Depth</a:t>
            </a:r>
            <a:r>
              <a:rPr kumimoji="1" lang="zh-CN" altLang="en-US" sz="1600" dirty="0">
                <a:solidFill>
                  <a:srgbClr val="C00000"/>
                </a:solidFill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</a:rPr>
              <a:t>Binning</a:t>
            </a:r>
            <a:r>
              <a:rPr kumimoji="1" lang="zh-CN" altLang="en-US" sz="1600" dirty="0"/>
              <a:t>离散化处理</a:t>
            </a:r>
            <a:r>
              <a:rPr lang="cs-CZ" altLang="zh-CN" sz="1600" dirty="0"/>
              <a:t>13,15,16,16,19,20,21,22,22,25,30,33,35,35,36,40,45 </a:t>
            </a:r>
          </a:p>
        </p:txBody>
      </p:sp>
    </p:spTree>
    <p:extLst>
      <p:ext uri="{BB962C8B-B14F-4D97-AF65-F5344CB8AC3E}">
        <p14:creationId xmlns:p14="http://schemas.microsoft.com/office/powerpoint/2010/main" val="98978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kumimoji="1" lang="zh-CN" altLang="en-US" dirty="0"/>
              <a:t>数据的编码和转换</a:t>
            </a:r>
            <a:endParaRPr kumimoji="1" lang="en-US" altLang="zh-CN" dirty="0"/>
          </a:p>
          <a:p>
            <a:pPr lvl="1" algn="just"/>
            <a:r>
              <a:rPr kumimoji="1" lang="zh-CN" altLang="en-US" dirty="0"/>
              <a:t>编码和转换的实例</a:t>
            </a:r>
            <a:endParaRPr kumimoji="1" lang="en-US" altLang="zh-CN" dirty="0"/>
          </a:p>
          <a:p>
            <a:pPr lvl="2" algn="just"/>
            <a:r>
              <a:rPr kumimoji="1" lang="zh-CN" altLang="en-US" dirty="0"/>
              <a:t>数值型变量的分桶</a:t>
            </a:r>
            <a:r>
              <a:rPr kumimoji="1" lang="en-US" altLang="zh-CN" dirty="0">
                <a:solidFill>
                  <a:srgbClr val="C00000"/>
                </a:solidFill>
              </a:rPr>
              <a:t>Binning</a:t>
            </a:r>
          </a:p>
          <a:p>
            <a:pPr lvl="3" algn="just"/>
            <a:r>
              <a:rPr kumimoji="1" lang="zh-CN" altLang="en-US" dirty="0"/>
              <a:t>可以减少数据量、压缩数据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等宽度划分离散化</a:t>
            </a:r>
            <a:r>
              <a:rPr kumimoji="1" lang="en-US" altLang="zh-CN" dirty="0">
                <a:solidFill>
                  <a:srgbClr val="C00000"/>
                </a:solidFill>
              </a:rPr>
              <a:t>Equal-Width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Binning</a:t>
            </a:r>
          </a:p>
          <a:p>
            <a:pPr lvl="3"/>
            <a:r>
              <a:rPr kumimoji="1" lang="zh-CN" altLang="en-US" dirty="0"/>
              <a:t>优点：简单、易懂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缺点：分成多少个桶合适？受噪音影响大</a:t>
            </a:r>
          </a:p>
          <a:p>
            <a:pPr lvl="2" algn="just"/>
            <a:r>
              <a:rPr kumimoji="1" lang="zh-CN" altLang="en-US" dirty="0"/>
              <a:t>等高划分离散化 </a:t>
            </a:r>
            <a:r>
              <a:rPr kumimoji="1" lang="en-US" altLang="zh-CN" dirty="0">
                <a:solidFill>
                  <a:srgbClr val="C00000"/>
                </a:solidFill>
              </a:rPr>
              <a:t>Equal-Depth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Binning</a:t>
            </a:r>
          </a:p>
          <a:p>
            <a:pPr lvl="3" algn="just"/>
            <a:r>
              <a:rPr kumimoji="1" lang="zh-CN" altLang="en-US" dirty="0"/>
              <a:t>对比一下与</a:t>
            </a:r>
            <a:r>
              <a:rPr kumimoji="1" lang="en-US" altLang="zh-CN" dirty="0"/>
              <a:t>EW</a:t>
            </a:r>
            <a:r>
              <a:rPr kumimoji="1" lang="zh-CN" altLang="en-US" dirty="0"/>
              <a:t>的优缺点？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014703"/>
              </p:ext>
            </p:extLst>
          </p:nvPr>
        </p:nvGraphicFramePr>
        <p:xfrm>
          <a:off x="4872984" y="3557270"/>
          <a:ext cx="4040508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27">
                  <a:extLst>
                    <a:ext uri="{9D8B030D-6E8A-4147-A177-3AD203B41FA5}">
                      <a16:colId xmlns:a16="http://schemas.microsoft.com/office/drawing/2014/main" val="2877488275"/>
                    </a:ext>
                  </a:extLst>
                </a:gridCol>
                <a:gridCol w="1010127">
                  <a:extLst>
                    <a:ext uri="{9D8B030D-6E8A-4147-A177-3AD203B41FA5}">
                      <a16:colId xmlns:a16="http://schemas.microsoft.com/office/drawing/2014/main" val="2970385160"/>
                    </a:ext>
                  </a:extLst>
                </a:gridCol>
                <a:gridCol w="1010127">
                  <a:extLst>
                    <a:ext uri="{9D8B030D-6E8A-4147-A177-3AD203B41FA5}">
                      <a16:colId xmlns:a16="http://schemas.microsoft.com/office/drawing/2014/main" val="2947672135"/>
                    </a:ext>
                  </a:extLst>
                </a:gridCol>
                <a:gridCol w="1010127">
                  <a:extLst>
                    <a:ext uri="{9D8B030D-6E8A-4147-A177-3AD203B41FA5}">
                      <a16:colId xmlns:a16="http://schemas.microsoft.com/office/drawing/2014/main" val="2325545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[13,20)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[20,30)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[30,40)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[40,…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648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altLang="zh-CN" sz="1200" dirty="0"/>
                        <a:t>13,15,16,16,19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sz="1200" dirty="0"/>
                        <a:t>20,21,22,22,25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sz="1200" dirty="0"/>
                        <a:t>30,33,35,35,36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sz="1200" dirty="0"/>
                        <a:t>40,45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</a:t>
                      </a:r>
                      <a:r>
                        <a:rPr lang="zh-CN" altLang="en-US" sz="1200" dirty="0"/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</a:t>
                      </a:r>
                      <a:r>
                        <a:rPr lang="zh-CN" altLang="en-US" sz="1200" dirty="0"/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</a:t>
                      </a:r>
                      <a:r>
                        <a:rPr lang="zh-CN" altLang="en-US" sz="1200" dirty="0"/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个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249713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877615"/>
              </p:ext>
            </p:extLst>
          </p:nvPr>
        </p:nvGraphicFramePr>
        <p:xfrm>
          <a:off x="647700" y="3604260"/>
          <a:ext cx="3848100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620">
                  <a:extLst>
                    <a:ext uri="{9D8B030D-6E8A-4147-A177-3AD203B41FA5}">
                      <a16:colId xmlns:a16="http://schemas.microsoft.com/office/drawing/2014/main" val="3778947251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4132743856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2998438695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3882804023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3101937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[13,21)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[21,29)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[29,37)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[37,45)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[45, 53)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05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altLang="zh-CN" sz="1200" dirty="0"/>
                        <a:t>13,15,16,16,19,20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sz="1200" dirty="0"/>
                        <a:t>21,22,22,25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sz="1200" dirty="0"/>
                        <a:t>30,33,35,35,36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sz="1200" dirty="0"/>
                        <a:t>40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45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47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6</a:t>
                      </a:r>
                      <a:r>
                        <a:rPr lang="zh-CN" altLang="en-US" sz="1200" dirty="0"/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</a:t>
                      </a:r>
                      <a:r>
                        <a:rPr lang="zh-CN" altLang="en-US" sz="1200" dirty="0"/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</a:t>
                      </a:r>
                      <a:r>
                        <a:rPr lang="zh-CN" altLang="en-US" sz="1200" dirty="0"/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个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03770"/>
                  </a:ext>
                </a:extLst>
              </a:tr>
            </a:tbl>
          </a:graphicData>
        </a:graphic>
      </p:graphicFrame>
      <p:sp>
        <p:nvSpPr>
          <p:cNvPr id="14" name="下箭头 13"/>
          <p:cNvSpPr/>
          <p:nvPr/>
        </p:nvSpPr>
        <p:spPr>
          <a:xfrm>
            <a:off x="5979885" y="2782233"/>
            <a:ext cx="461917" cy="620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533400" y="3516630"/>
            <a:ext cx="4112892" cy="511084"/>
          </a:xfrm>
          <a:prstGeom prst="roundRect">
            <a:avLst>
              <a:gd name="adj" fmla="val 842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14">
            <a:extLst>
              <a:ext uri="{FF2B5EF4-FFF2-40B4-BE49-F238E27FC236}">
                <a16:creationId xmlns:a16="http://schemas.microsoft.com/office/drawing/2014/main" id="{4DC620FA-4697-4C79-AF1C-566455DF022C}"/>
              </a:ext>
            </a:extLst>
          </p:cNvPr>
          <p:cNvSpPr/>
          <p:nvPr/>
        </p:nvSpPr>
        <p:spPr>
          <a:xfrm>
            <a:off x="4722492" y="4288008"/>
            <a:ext cx="4112892" cy="511084"/>
          </a:xfrm>
          <a:prstGeom prst="roundRect">
            <a:avLst>
              <a:gd name="adj" fmla="val 842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F33C98B-4697-4F5E-941B-7B3EF224DC78}"/>
              </a:ext>
            </a:extLst>
          </p:cNvPr>
          <p:cNvSpPr/>
          <p:nvPr/>
        </p:nvSpPr>
        <p:spPr>
          <a:xfrm>
            <a:off x="5526369" y="1234824"/>
            <a:ext cx="2582004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/>
              <a:t>请将如下数据用</a:t>
            </a:r>
            <a:r>
              <a:rPr kumimoji="1" lang="en-US" altLang="zh-CN" sz="1600" dirty="0">
                <a:solidFill>
                  <a:srgbClr val="C00000"/>
                </a:solidFill>
              </a:rPr>
              <a:t>Equal-Width</a:t>
            </a:r>
            <a:r>
              <a:rPr kumimoji="1" lang="zh-CN" altLang="en-US" sz="1600" dirty="0">
                <a:solidFill>
                  <a:srgbClr val="C00000"/>
                </a:solidFill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</a:rPr>
              <a:t>Binning</a:t>
            </a:r>
            <a:r>
              <a:rPr kumimoji="1" lang="zh-CN" altLang="en-US" sz="1600" dirty="0"/>
              <a:t>和</a:t>
            </a:r>
            <a:r>
              <a:rPr kumimoji="1" lang="en-US" altLang="zh-CN" sz="1600" dirty="0">
                <a:solidFill>
                  <a:srgbClr val="C00000"/>
                </a:solidFill>
              </a:rPr>
              <a:t>Equal-Depth</a:t>
            </a:r>
            <a:r>
              <a:rPr kumimoji="1" lang="zh-CN" altLang="en-US" sz="1600" dirty="0">
                <a:solidFill>
                  <a:srgbClr val="C00000"/>
                </a:solidFill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</a:rPr>
              <a:t>Binning</a:t>
            </a:r>
            <a:r>
              <a:rPr kumimoji="1" lang="zh-CN" altLang="en-US" sz="1600" dirty="0"/>
              <a:t>离散化处理</a:t>
            </a:r>
            <a:r>
              <a:rPr lang="cs-CZ" altLang="zh-CN" sz="1600" dirty="0"/>
              <a:t>13,15,16,16,19,20,21,22,22,25,30,33,35,35,36,40,45 </a:t>
            </a:r>
          </a:p>
        </p:txBody>
      </p:sp>
    </p:spTree>
    <p:extLst>
      <p:ext uri="{BB962C8B-B14F-4D97-AF65-F5344CB8AC3E}">
        <p14:creationId xmlns:p14="http://schemas.microsoft.com/office/powerpoint/2010/main" val="150922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数据预处理：数据清洗等</a:t>
            </a:r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3CA747-DE98-4EFC-8B07-54B95805D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538" y="2452179"/>
            <a:ext cx="7692859" cy="1159430"/>
          </a:xfrm>
          <a:prstGeom prst="rect">
            <a:avLst/>
          </a:prstGeom>
        </p:spPr>
      </p:pic>
      <p:sp>
        <p:nvSpPr>
          <p:cNvPr id="8" name="圆角矩形 3">
            <a:extLst>
              <a:ext uri="{FF2B5EF4-FFF2-40B4-BE49-F238E27FC236}">
                <a16:creationId xmlns:a16="http://schemas.microsoft.com/office/drawing/2014/main" id="{D9C0B27A-D05C-4578-9EB4-3053CBCD12C3}"/>
              </a:ext>
            </a:extLst>
          </p:cNvPr>
          <p:cNvSpPr/>
          <p:nvPr/>
        </p:nvSpPr>
        <p:spPr>
          <a:xfrm>
            <a:off x="1184538" y="3715022"/>
            <a:ext cx="2185410" cy="98946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Cleaning, </a:t>
            </a:r>
          </a:p>
          <a:p>
            <a:pPr algn="ctr"/>
            <a:r>
              <a:rPr lang="en-US" altLang="zh-CN" dirty="0">
                <a:solidFill>
                  <a:srgbClr val="C00000"/>
                </a:solidFill>
              </a:rPr>
              <a:t>Transformation</a:t>
            </a:r>
            <a:r>
              <a:rPr lang="en-US" altLang="zh-CN" dirty="0">
                <a:solidFill>
                  <a:schemeClr val="tx1"/>
                </a:solidFill>
              </a:rPr>
              <a:t> &amp;Integration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4FD8900-6A6A-4CEF-87B8-6DDE70297EF1}"/>
              </a:ext>
            </a:extLst>
          </p:cNvPr>
          <p:cNvSpPr/>
          <p:nvPr/>
        </p:nvSpPr>
        <p:spPr>
          <a:xfrm>
            <a:off x="1625626" y="1472058"/>
            <a:ext cx="1303234" cy="8962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ysClr val="windowText" lastClr="000000"/>
                </a:solidFill>
              </a:rPr>
              <a:t>数据预处理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F8B039B-3D9A-4FF0-85AD-DDA07CB1EE66}"/>
              </a:ext>
            </a:extLst>
          </p:cNvPr>
          <p:cNvSpPr/>
          <p:nvPr/>
        </p:nvSpPr>
        <p:spPr>
          <a:xfrm>
            <a:off x="3177680" y="1472058"/>
            <a:ext cx="1651154" cy="8962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ysClr val="windowText" lastClr="000000"/>
                </a:solidFill>
              </a:rPr>
              <a:t>探索式分析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8C5DAC7-BEC9-408C-B935-52145D60EDA0}"/>
              </a:ext>
            </a:extLst>
          </p:cNvPr>
          <p:cNvSpPr/>
          <p:nvPr/>
        </p:nvSpPr>
        <p:spPr>
          <a:xfrm>
            <a:off x="5293961" y="1472058"/>
            <a:ext cx="1303234" cy="8962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ysClr val="windowText" lastClr="000000"/>
                </a:solidFill>
              </a:rPr>
              <a:t>分析与</a:t>
            </a:r>
            <a:endParaRPr lang="en-US" altLang="zh-CN" sz="1600" dirty="0">
              <a:solidFill>
                <a:sysClr val="windowText" lastClr="000000"/>
              </a:solidFill>
            </a:endParaRPr>
          </a:p>
          <a:p>
            <a:pPr algn="ctr"/>
            <a:r>
              <a:rPr lang="zh-CN" altLang="en-US" sz="1600" dirty="0">
                <a:solidFill>
                  <a:sysClr val="windowText" lastClr="000000"/>
                </a:solidFill>
              </a:rPr>
              <a:t>建模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79A392-4DC3-4F1C-96AC-FE72AB0F0955}"/>
              </a:ext>
            </a:extLst>
          </p:cNvPr>
          <p:cNvSpPr/>
          <p:nvPr/>
        </p:nvSpPr>
        <p:spPr>
          <a:xfrm>
            <a:off x="7116530" y="1472058"/>
            <a:ext cx="1303234" cy="8962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ysClr val="windowText" lastClr="000000"/>
                </a:solidFill>
              </a:rPr>
              <a:t>结果呈现与</a:t>
            </a:r>
            <a:endParaRPr lang="en-US" altLang="zh-CN" sz="1600" dirty="0">
              <a:solidFill>
                <a:sysClr val="windowText" lastClr="000000"/>
              </a:solidFill>
            </a:endParaRPr>
          </a:p>
          <a:p>
            <a:pPr algn="ctr"/>
            <a:r>
              <a:rPr lang="zh-CN" altLang="en-US" sz="1600" dirty="0">
                <a:solidFill>
                  <a:sysClr val="windowText" lastClr="000000"/>
                </a:solidFill>
              </a:rPr>
              <a:t>解读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14982BF2-E31E-4DC7-A89E-8088183BF5E0}"/>
              </a:ext>
            </a:extLst>
          </p:cNvPr>
          <p:cNvSpPr/>
          <p:nvPr/>
        </p:nvSpPr>
        <p:spPr>
          <a:xfrm>
            <a:off x="424663" y="2835951"/>
            <a:ext cx="330200" cy="391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12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lnSpc>
                <a:spcPct val="110000"/>
              </a:lnSpc>
            </a:pPr>
            <a:r>
              <a:rPr lang="zh-CN" altLang="en-US" dirty="0"/>
              <a:t>数据的规范化和</a:t>
            </a:r>
            <a:r>
              <a:rPr lang="zh-CN" altLang="en-US" dirty="0" smtClean="0"/>
              <a:t>缩放</a:t>
            </a:r>
            <a:endParaRPr lang="en-US" altLang="zh-CN" dirty="0" smtClean="0"/>
          </a:p>
          <a:p>
            <a:pPr lvl="1" algn="just">
              <a:lnSpc>
                <a:spcPct val="110000"/>
              </a:lnSpc>
            </a:pPr>
            <a:r>
              <a:rPr lang="zh-CN" altLang="en-US" dirty="0" smtClean="0"/>
              <a:t>不同属性数值差异大、使用不同单位</a:t>
            </a:r>
            <a:endParaRPr lang="en-US" altLang="zh-CN" dirty="0" smtClean="0"/>
          </a:p>
          <a:p>
            <a:pPr lvl="2" algn="just">
              <a:lnSpc>
                <a:spcPct val="110000"/>
              </a:lnSpc>
            </a:pPr>
            <a:r>
              <a:rPr lang="zh-CN" altLang="en-US" dirty="0" smtClean="0"/>
              <a:t>比如工资使用元作为单位，房产价值使用万元作为单位</a:t>
            </a:r>
            <a:endParaRPr lang="en-US" altLang="zh-CN" dirty="0" smtClean="0"/>
          </a:p>
          <a:p>
            <a:pPr lvl="2" algn="just">
              <a:lnSpc>
                <a:spcPct val="110000"/>
              </a:lnSpc>
            </a:pPr>
            <a:r>
              <a:rPr lang="zh-CN" altLang="en-US" dirty="0" smtClean="0"/>
              <a:t>工资</a:t>
            </a:r>
            <a:r>
              <a:rPr lang="en-US" altLang="zh-CN" dirty="0" smtClean="0"/>
              <a:t>8000</a:t>
            </a:r>
            <a:r>
              <a:rPr lang="zh-CN" altLang="en-US" dirty="0" smtClean="0"/>
              <a:t>元，房产价值</a:t>
            </a:r>
            <a:r>
              <a:rPr lang="en-US" altLang="zh-CN" dirty="0" smtClean="0"/>
              <a:t>300</a:t>
            </a:r>
            <a:r>
              <a:rPr lang="zh-CN" altLang="en-US" smtClean="0"/>
              <a:t>万元</a:t>
            </a:r>
            <a:endParaRPr lang="en-US" altLang="zh-CN" dirty="0"/>
          </a:p>
          <a:p>
            <a:pPr lvl="1" algn="just">
              <a:lnSpc>
                <a:spcPct val="110000"/>
              </a:lnSpc>
            </a:pPr>
            <a:r>
              <a:rPr lang="en-US" altLang="zh-CN" dirty="0"/>
              <a:t>Min max scaler</a:t>
            </a:r>
          </a:p>
          <a:p>
            <a:pPr lvl="1" algn="just">
              <a:lnSpc>
                <a:spcPct val="110000"/>
              </a:lnSpc>
            </a:pPr>
            <a:endParaRPr kumimoji="1" lang="en-US" altLang="zh-CN" dirty="0"/>
          </a:p>
          <a:p>
            <a:pPr lvl="1" algn="just">
              <a:lnSpc>
                <a:spcPct val="110000"/>
              </a:lnSpc>
            </a:pPr>
            <a:endParaRPr kumimoji="1" lang="en-US" altLang="zh-CN" dirty="0"/>
          </a:p>
          <a:p>
            <a:pPr lvl="1" algn="just">
              <a:lnSpc>
                <a:spcPct val="110000"/>
              </a:lnSpc>
            </a:pPr>
            <a:endParaRPr kumimoji="1" lang="en-US" altLang="zh-CN" dirty="0"/>
          </a:p>
          <a:p>
            <a:pPr lvl="1" algn="just">
              <a:lnSpc>
                <a:spcPct val="110000"/>
              </a:lnSpc>
            </a:pPr>
            <a:r>
              <a:rPr kumimoji="1" lang="en-US" altLang="zh-CN" dirty="0"/>
              <a:t>Z-Score/Standard scaler</a:t>
            </a:r>
          </a:p>
          <a:p>
            <a:pPr lvl="1" algn="just">
              <a:lnSpc>
                <a:spcPct val="110000"/>
              </a:lnSpc>
            </a:pPr>
            <a:endParaRPr kumimoji="1" lang="en-US" altLang="zh-CN" dirty="0"/>
          </a:p>
          <a:p>
            <a:pPr lvl="1" algn="just">
              <a:lnSpc>
                <a:spcPct val="110000"/>
              </a:lnSpc>
            </a:pPr>
            <a:endParaRPr kumimoji="1" lang="en-US" altLang="zh-CN" dirty="0"/>
          </a:p>
          <a:p>
            <a:pPr lvl="1" algn="just">
              <a:lnSpc>
                <a:spcPct val="110000"/>
              </a:lnSpc>
            </a:pPr>
            <a:endParaRPr kumimoji="1" lang="en-US" altLang="zh-CN" dirty="0"/>
          </a:p>
          <a:p>
            <a:pPr lvl="1"/>
            <a:r>
              <a:rPr kumimoji="1" lang="zh-CN" altLang="en-US" dirty="0"/>
              <a:t>十位数归一化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j</a:t>
            </a:r>
            <a:r>
              <a:rPr kumimoji="1" lang="zh-CN" altLang="en-US" dirty="0"/>
              <a:t>取值刚好让最大的数小于等于</a:t>
            </a:r>
            <a:r>
              <a:rPr kumimoji="1" lang="en-US" altLang="zh-CN" dirty="0"/>
              <a:t>1</a:t>
            </a:r>
          </a:p>
          <a:p>
            <a:pPr lvl="1" algn="just">
              <a:lnSpc>
                <a:spcPct val="110000"/>
              </a:lnSpc>
            </a:pPr>
            <a:endParaRPr kumimoji="1" lang="en-US" altLang="zh-CN" dirty="0"/>
          </a:p>
          <a:p>
            <a:pPr lvl="1" algn="just">
              <a:lnSpc>
                <a:spcPct val="110000"/>
              </a:lnSpc>
            </a:pPr>
            <a:endParaRPr kumimoji="1" lang="en-US" altLang="zh-CN" dirty="0"/>
          </a:p>
          <a:p>
            <a:pPr lvl="1" algn="just">
              <a:lnSpc>
                <a:spcPct val="110000"/>
              </a:lnSpc>
            </a:pPr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378" y="1751027"/>
            <a:ext cx="3056314" cy="9280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82" y="2736273"/>
            <a:ext cx="1968470" cy="12827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640" y="3945161"/>
            <a:ext cx="617220" cy="84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5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dirty="0"/>
              <a:t>数据的规范化和缩放</a:t>
            </a:r>
            <a:endParaRPr lang="en-US" altLang="zh-CN" dirty="0"/>
          </a:p>
          <a:p>
            <a:pPr lvl="1" algn="just">
              <a:lnSpc>
                <a:spcPct val="110000"/>
              </a:lnSpc>
            </a:pPr>
            <a:r>
              <a:rPr lang="zh-CN" altLang="en-US" dirty="0"/>
              <a:t>规范化的实例</a:t>
            </a:r>
            <a:endParaRPr kumimoji="1" lang="en-US" altLang="zh-CN" dirty="0"/>
          </a:p>
          <a:p>
            <a:pPr lvl="1" algn="just">
              <a:lnSpc>
                <a:spcPct val="110000"/>
              </a:lnSpc>
            </a:pPr>
            <a:endParaRPr kumimoji="1" lang="en-US" altLang="zh-CN" dirty="0"/>
          </a:p>
          <a:p>
            <a:pPr lvl="1" algn="just">
              <a:lnSpc>
                <a:spcPct val="110000"/>
              </a:lnSpc>
            </a:pPr>
            <a:endParaRPr kumimoji="1"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r="60141"/>
          <a:stretch/>
        </p:blipFill>
        <p:spPr>
          <a:xfrm>
            <a:off x="3516630" y="1025047"/>
            <a:ext cx="2560320" cy="3626112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280064" y="3990109"/>
            <a:ext cx="2234045" cy="76604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3886200" y="997527"/>
            <a:ext cx="2351809" cy="2355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45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1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思考题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、为什么要进行数据清洗？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、重复值检测和处理？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、缺失值产生的原因，缺失值处理的方式？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、离群值检测和处理？什么是普通离群值、超级离群值？</a:t>
            </a:r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、数据的编码和转换？等深直方图、等宽直方图？</a:t>
            </a:r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、数据的规范化（缩放）、标准化？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502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91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84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为什么要做数据清洗与集成？</a:t>
            </a:r>
            <a:endParaRPr lang="en-US" altLang="zh-CN" dirty="0"/>
          </a:p>
          <a:p>
            <a:pPr lvl="1"/>
            <a:r>
              <a:rPr lang="zh-CN" altLang="en-US" dirty="0"/>
              <a:t>现实世界中，数据通常是脏的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Garbage</a:t>
            </a:r>
            <a:r>
              <a:rPr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In,</a:t>
            </a:r>
            <a:r>
              <a:rPr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Garbage</a:t>
            </a:r>
            <a:r>
              <a:rPr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Out</a:t>
            </a:r>
          </a:p>
          <a:p>
            <a:pPr lvl="2"/>
            <a:r>
              <a:rPr lang="zh-CN" altLang="en-US" dirty="0"/>
              <a:t>数据存在</a:t>
            </a:r>
            <a:r>
              <a:rPr lang="zh-CN" altLang="en-US" dirty="0">
                <a:solidFill>
                  <a:srgbClr val="C00000"/>
                </a:solidFill>
              </a:rPr>
              <a:t>错误和不一致</a:t>
            </a:r>
          </a:p>
          <a:p>
            <a:endParaRPr lang="en-US" dirty="0"/>
          </a:p>
        </p:txBody>
      </p:sp>
      <p:pic>
        <p:nvPicPr>
          <p:cNvPr id="4" name="Picture 4" descr="http://www.cartoonstock.com/newscartoons/cartoonists/mfl/lowres/mfln4356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4746" y="2031655"/>
            <a:ext cx="3327306" cy="2769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https://cdn2.content.compendiumblog.com/uploads/user/458939f4-fe08-4dbc-b271-efca0f5a2682/ba6a552e-3bc0-4eed-9c9a-eae3ade49498/Image/f5d7fa9b401788538b73e6669268d389/typ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8853" y="1724236"/>
            <a:ext cx="3857947" cy="3031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79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为什么要做数据清洗与集成？</a:t>
            </a:r>
            <a:endParaRPr lang="en-US" altLang="zh-CN" dirty="0"/>
          </a:p>
          <a:p>
            <a:pPr lvl="1"/>
            <a:r>
              <a:rPr lang="zh-CN" altLang="en-US" dirty="0"/>
              <a:t>现实世界中，数据通常是脏的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Garbage</a:t>
            </a:r>
            <a:r>
              <a:rPr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In,</a:t>
            </a:r>
            <a:r>
              <a:rPr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Garbage</a:t>
            </a:r>
            <a:r>
              <a:rPr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Out</a:t>
            </a:r>
          </a:p>
          <a:p>
            <a:pPr lvl="2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数据存在错误和不一致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zh-CN" altLang="en-US" dirty="0"/>
              <a:t>数据存在</a:t>
            </a:r>
            <a:r>
              <a:rPr lang="zh-CN" altLang="en-US" dirty="0">
                <a:solidFill>
                  <a:srgbClr val="C00000"/>
                </a:solidFill>
              </a:rPr>
              <a:t>缺失（</a:t>
            </a:r>
            <a:r>
              <a:rPr lang="en-US" altLang="zh-CN" dirty="0">
                <a:solidFill>
                  <a:srgbClr val="C00000"/>
                </a:solidFill>
              </a:rPr>
              <a:t>Missing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9646" y="2282760"/>
            <a:ext cx="4620414" cy="234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6"/>
          <p:cNvSpPr/>
          <p:nvPr/>
        </p:nvSpPr>
        <p:spPr>
          <a:xfrm>
            <a:off x="5749779" y="2563250"/>
            <a:ext cx="3071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[Gill et al; </a:t>
            </a:r>
            <a:r>
              <a:rPr lang="en-US" dirty="0" err="1">
                <a:solidFill>
                  <a:prstClr val="black"/>
                </a:solidFill>
              </a:rPr>
              <a:t>Univ</a:t>
            </a:r>
            <a:r>
              <a:rPr lang="en-US" dirty="0">
                <a:solidFill>
                  <a:prstClr val="black"/>
                </a:solidFill>
              </a:rPr>
              <a:t> of Oxford 2003]</a:t>
            </a:r>
            <a:endParaRPr lang="en-US" sz="1200" dirty="0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29" y="2961894"/>
            <a:ext cx="1748271" cy="1165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EA3B1824-8236-4933-B4CC-C3E67976B6D8}"/>
              </a:ext>
            </a:extLst>
          </p:cNvPr>
          <p:cNvSpPr/>
          <p:nvPr/>
        </p:nvSpPr>
        <p:spPr>
          <a:xfrm>
            <a:off x="2696029" y="4292600"/>
            <a:ext cx="961571" cy="2140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8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为什么要做数据清洗与集成？</a:t>
            </a:r>
            <a:endParaRPr lang="en-US" altLang="zh-CN" dirty="0"/>
          </a:p>
          <a:p>
            <a:pPr lvl="1"/>
            <a:r>
              <a:rPr lang="zh-CN" altLang="en-US" dirty="0"/>
              <a:t>现实世界中，数据通常是脏的 </a:t>
            </a:r>
            <a:r>
              <a:rPr lang="zh-CN" altLang="en-US" dirty="0">
                <a:sym typeface="Wingdings"/>
              </a:rPr>
              <a:t></a:t>
            </a:r>
            <a:r>
              <a:rPr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Garbage</a:t>
            </a:r>
            <a:r>
              <a:rPr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In,</a:t>
            </a:r>
            <a:r>
              <a:rPr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Garbage</a:t>
            </a:r>
            <a:r>
              <a:rPr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Out</a:t>
            </a:r>
          </a:p>
          <a:p>
            <a:pPr lvl="2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数据存在错误和不一致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数据存在缺失（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Missing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zh-CN" altLang="en-US" dirty="0"/>
              <a:t>名称</a:t>
            </a:r>
            <a:r>
              <a:rPr lang="en-US" altLang="zh-CN" dirty="0"/>
              <a:t>/</a:t>
            </a:r>
            <a:r>
              <a:rPr lang="zh-CN" altLang="en-US" dirty="0"/>
              <a:t>属性的</a:t>
            </a:r>
            <a:r>
              <a:rPr lang="zh-CN" altLang="en-US" dirty="0">
                <a:solidFill>
                  <a:srgbClr val="C00000"/>
                </a:solidFill>
              </a:rPr>
              <a:t>二义性</a:t>
            </a:r>
          </a:p>
        </p:txBody>
      </p:sp>
      <p:pic>
        <p:nvPicPr>
          <p:cNvPr id="4" name="Picture 6" descr="File:Jordan Lipofsk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0571" y="2814445"/>
            <a:ext cx="1495349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9"/>
          <p:cNvSpPr txBox="1"/>
          <p:nvPr/>
        </p:nvSpPr>
        <p:spPr>
          <a:xfrm>
            <a:off x="53325" y="3238792"/>
            <a:ext cx="1042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Michael Jordan</a:t>
            </a:r>
          </a:p>
        </p:txBody>
      </p:sp>
      <p:pic>
        <p:nvPicPr>
          <p:cNvPr id="6" name="Picture 8" descr="pictu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852" y="2814445"/>
            <a:ext cx="1143000" cy="17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245" y="1607133"/>
            <a:ext cx="2996924" cy="3263317"/>
          </a:xfrm>
          <a:prstGeom prst="rect">
            <a:avLst/>
          </a:prstGeom>
        </p:spPr>
      </p:pic>
      <p:sp>
        <p:nvSpPr>
          <p:cNvPr id="8" name="TextBox 12"/>
          <p:cNvSpPr txBox="1"/>
          <p:nvPr/>
        </p:nvSpPr>
        <p:spPr>
          <a:xfrm>
            <a:off x="4732600" y="2838681"/>
            <a:ext cx="1168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STZhongsong" charset="-122"/>
                <a:ea typeface="STZhongsong" charset="-122"/>
                <a:cs typeface="STZhongsong" charset="-122"/>
              </a:rPr>
              <a:t>人大</a:t>
            </a:r>
            <a:endParaRPr lang="en-US" sz="2000" b="1" dirty="0">
              <a:latin typeface="STZhongsong" charset="-122"/>
              <a:ea typeface="STZhongsong" charset="-122"/>
              <a:cs typeface="STZho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25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 Big Data to Good Data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N" altLang="zh-CN" dirty="0"/>
              <a:t>当数据科学方法</a:t>
            </a:r>
          </a:p>
          <a:p>
            <a:pPr lvl="1"/>
            <a:r>
              <a:rPr lang="en-CN" altLang="zh-CN" dirty="0"/>
              <a:t>利用计算机视觉算法检测钢板缺陷</a:t>
            </a:r>
          </a:p>
          <a:p>
            <a:pPr lvl="1"/>
            <a:r>
              <a:rPr lang="en-CN" altLang="zh-CN" dirty="0"/>
              <a:t>存在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“</a:t>
            </a:r>
            <a:r>
              <a:rPr lang="zh-CN" altLang="en-US" dirty="0"/>
              <a:t>脏数据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”</a:t>
            </a:r>
            <a:r>
              <a:rPr lang="zh-CN" altLang="en-US" dirty="0"/>
              <a:t>：</a:t>
            </a:r>
            <a:r>
              <a:rPr lang="en-US" altLang="zh-CN" dirty="0"/>
              <a:t>12%</a:t>
            </a:r>
            <a:r>
              <a:rPr lang="zh-CN" altLang="en-US" dirty="0"/>
              <a:t>被错误标注</a:t>
            </a:r>
            <a:endParaRPr lang="en-CN" altLang="zh-CN" dirty="0"/>
          </a:p>
          <a:p>
            <a:endParaRPr kumimoji="1" lang="en-US" altLang="zh-CN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3231C38-CCD9-493D-86C3-42DF7279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36" y="1914126"/>
            <a:ext cx="3208352" cy="1315247"/>
          </a:xfrm>
          <a:prstGeom prst="rect">
            <a:avLst/>
          </a:prstGeom>
        </p:spPr>
      </p:pic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C8BBC95A-D1EC-4AA1-8D92-4B2D26081E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7334" y="3357118"/>
          <a:ext cx="4625787" cy="1399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505">
                  <a:extLst>
                    <a:ext uri="{9D8B030D-6E8A-4147-A177-3AD203B41FA5}">
                      <a16:colId xmlns:a16="http://schemas.microsoft.com/office/drawing/2014/main" val="3731772558"/>
                    </a:ext>
                  </a:extLst>
                </a:gridCol>
                <a:gridCol w="1183341">
                  <a:extLst>
                    <a:ext uri="{9D8B030D-6E8A-4147-A177-3AD203B41FA5}">
                      <a16:colId xmlns:a16="http://schemas.microsoft.com/office/drawing/2014/main" val="224257143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1581450362"/>
                    </a:ext>
                  </a:extLst>
                </a:gridCol>
                <a:gridCol w="1425388">
                  <a:extLst>
                    <a:ext uri="{9D8B030D-6E8A-4147-A177-3AD203B41FA5}">
                      <a16:colId xmlns:a16="http://schemas.microsoft.com/office/drawing/2014/main" val="2800696323"/>
                    </a:ext>
                  </a:extLst>
                </a:gridCol>
              </a:tblGrid>
              <a:tr h="24374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300" dirty="0"/>
                    </a:p>
                  </a:txBody>
                  <a:tcPr marL="82296" marR="82296" marT="41148" marB="41148">
                    <a:solidFill>
                      <a:srgbClr val="01B2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zh-CN" altLang="en-CN" sz="1300" dirty="0"/>
                        <a:t>钢板</a:t>
                      </a:r>
                      <a:r>
                        <a:rPr lang="zh-CN" altLang="en-US" sz="1300" dirty="0"/>
                        <a:t>缺陷检测</a:t>
                      </a:r>
                      <a:endParaRPr lang="en-US" sz="1300" dirty="0"/>
                    </a:p>
                  </a:txBody>
                  <a:tcPr marL="82296" marR="82296" marT="41148" marB="41148">
                    <a:solidFill>
                      <a:srgbClr val="01B2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CN" sz="1300" dirty="0"/>
                        <a:t>Solar</a:t>
                      </a:r>
                      <a:r>
                        <a:rPr lang="zh-CN" altLang="en-US" sz="1300" dirty="0"/>
                        <a:t> </a:t>
                      </a:r>
                      <a:r>
                        <a:rPr lang="en-US" altLang="zh-CN" sz="1300" dirty="0"/>
                        <a:t>Panel</a:t>
                      </a:r>
                      <a:endParaRPr lang="en-US" sz="1300" dirty="0"/>
                    </a:p>
                  </a:txBody>
                  <a:tcPr marL="82296" marR="82296" marT="41148" marB="41148">
                    <a:solidFill>
                      <a:srgbClr val="01B2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CN" sz="1300" dirty="0"/>
                        <a:t>Surface</a:t>
                      </a:r>
                      <a:r>
                        <a:rPr lang="zh-CN" altLang="en-US" sz="1300" dirty="0"/>
                        <a:t> </a:t>
                      </a:r>
                      <a:r>
                        <a:rPr lang="en-US" altLang="zh-CN" sz="1300" dirty="0"/>
                        <a:t>Inspection</a:t>
                      </a:r>
                      <a:endParaRPr lang="en-US" sz="1300" dirty="0"/>
                    </a:p>
                  </a:txBody>
                  <a:tcPr marL="82296" marR="82296" marT="41148" marB="41148">
                    <a:solidFill>
                      <a:srgbClr val="01B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986704"/>
                  </a:ext>
                </a:extLst>
              </a:tr>
              <a:tr h="148431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zh-CN" altLang="en-US" sz="1300" dirty="0"/>
                        <a:t>基线方法</a:t>
                      </a:r>
                      <a:endParaRPr lang="en-US" sz="13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CN" sz="1300" dirty="0"/>
                        <a:t>76.2%</a:t>
                      </a:r>
                      <a:endParaRPr lang="en-US" sz="13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CN" sz="1300" dirty="0"/>
                        <a:t>75.68%</a:t>
                      </a:r>
                      <a:endParaRPr lang="en-US" sz="13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CN" sz="1300" dirty="0"/>
                        <a:t>85.05%</a:t>
                      </a:r>
                      <a:endParaRPr lang="en-US" sz="1300" dirty="0"/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083779565"/>
                  </a:ext>
                </a:extLst>
              </a:tr>
              <a:tr h="24999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altLang="zh-CN" sz="1300" dirty="0"/>
                        <a:t>Improving</a:t>
                      </a:r>
                      <a:r>
                        <a:rPr lang="zh-CN" altLang="en-US" sz="1300" dirty="0"/>
                        <a:t> </a:t>
                      </a:r>
                      <a:r>
                        <a:rPr lang="en-US" altLang="zh-CN" sz="1300" dirty="0"/>
                        <a:t>the</a:t>
                      </a:r>
                      <a:r>
                        <a:rPr lang="zh-CN" altLang="en-US" sz="1300" dirty="0"/>
                        <a:t> </a:t>
                      </a:r>
                      <a:r>
                        <a:rPr lang="en-US" altLang="zh-CN" sz="1300" dirty="0">
                          <a:solidFill>
                            <a:srgbClr val="C00000"/>
                          </a:solidFill>
                        </a:rPr>
                        <a:t>Code</a:t>
                      </a:r>
                      <a:endParaRPr lang="en-US" sz="1300" dirty="0">
                        <a:solidFill>
                          <a:srgbClr val="C00000"/>
                        </a:solidFill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CN" sz="1300" dirty="0"/>
                        <a:t>+0%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CN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(76.2%)</a:t>
                      </a:r>
                      <a:endParaRPr 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CN" sz="1300" dirty="0"/>
                        <a:t>+0.04%</a:t>
                      </a:r>
                    </a:p>
                    <a:p>
                      <a:pPr marL="0" algn="ctr" defTabSz="45720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zh-CN" sz="11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(75.72%)</a:t>
                      </a:r>
                      <a:endParaRPr lang="en-US" sz="11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CN" sz="1300" dirty="0"/>
                        <a:t>+0.00%</a:t>
                      </a:r>
                    </a:p>
                    <a:p>
                      <a:pPr marL="0" algn="ctr" defTabSz="45720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zh-CN" sz="11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(85.05%)</a:t>
                      </a:r>
                      <a:endParaRPr lang="en-US" sz="11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3439401954"/>
                  </a:ext>
                </a:extLst>
              </a:tr>
              <a:tr h="24999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altLang="zh-CN" sz="1300" dirty="0"/>
                        <a:t>Improving</a:t>
                      </a:r>
                      <a:r>
                        <a:rPr lang="zh-CN" altLang="en-US" sz="1300" dirty="0"/>
                        <a:t> </a:t>
                      </a:r>
                      <a:r>
                        <a:rPr lang="en-US" altLang="zh-CN" sz="1300" dirty="0"/>
                        <a:t>the</a:t>
                      </a:r>
                      <a:r>
                        <a:rPr lang="zh-CN" altLang="en-US" sz="1300" dirty="0"/>
                        <a:t> </a:t>
                      </a:r>
                      <a:r>
                        <a:rPr lang="en-US" altLang="zh-CN" sz="1300" dirty="0">
                          <a:solidFill>
                            <a:srgbClr val="C00000"/>
                          </a:solidFill>
                        </a:rPr>
                        <a:t>Data</a:t>
                      </a:r>
                      <a:endParaRPr lang="en-US" sz="1300" dirty="0">
                        <a:solidFill>
                          <a:srgbClr val="C00000"/>
                        </a:solidFill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CN" sz="1300" dirty="0">
                          <a:solidFill>
                            <a:srgbClr val="C00000"/>
                          </a:solidFill>
                        </a:rPr>
                        <a:t>+16.9%</a:t>
                      </a:r>
                    </a:p>
                    <a:p>
                      <a:pPr marL="0" algn="ctr" defTabSz="45720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zh-CN" sz="11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(93.1%)</a:t>
                      </a:r>
                      <a:endParaRPr lang="en-US" sz="11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CN" sz="1300" dirty="0">
                          <a:solidFill>
                            <a:srgbClr val="C00000"/>
                          </a:solidFill>
                        </a:rPr>
                        <a:t>+3.06%</a:t>
                      </a:r>
                    </a:p>
                    <a:p>
                      <a:pPr marL="0" algn="ctr" defTabSz="45720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zh-CN" sz="11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(78.74%)</a:t>
                      </a:r>
                      <a:endParaRPr lang="en-US" sz="11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CN" sz="1300" dirty="0">
                          <a:solidFill>
                            <a:srgbClr val="C00000"/>
                          </a:solidFill>
                        </a:rPr>
                        <a:t>+0.4%</a:t>
                      </a:r>
                    </a:p>
                    <a:p>
                      <a:pPr marL="0" algn="ctr" defTabSz="45720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zh-CN" sz="11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(85.45%)</a:t>
                      </a:r>
                      <a:endParaRPr lang="en-US" sz="11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3112440724"/>
                  </a:ext>
                </a:extLst>
              </a:tr>
            </a:tbl>
          </a:graphicData>
        </a:graphic>
      </p:graphicFrame>
      <p:pic>
        <p:nvPicPr>
          <p:cNvPr id="8" name="Picture 6">
            <a:extLst>
              <a:ext uri="{FF2B5EF4-FFF2-40B4-BE49-F238E27FC236}">
                <a16:creationId xmlns:a16="http://schemas.microsoft.com/office/drawing/2014/main" id="{3DAB4AB0-E563-4D90-8F19-8968FDB74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610" y="1094295"/>
            <a:ext cx="3548177" cy="1897676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AFCABF7-3E29-4C36-90B1-5946D754E0CC}"/>
              </a:ext>
            </a:extLst>
          </p:cNvPr>
          <p:cNvSpPr txBox="1">
            <a:spLocks/>
          </p:cNvSpPr>
          <p:nvPr/>
        </p:nvSpPr>
        <p:spPr>
          <a:xfrm>
            <a:off x="5096435" y="3086192"/>
            <a:ext cx="4047565" cy="1396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大数据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好数据</a:t>
            </a:r>
            <a:endParaRPr lang="en-CN" dirty="0"/>
          </a:p>
          <a:p>
            <a:pPr lvl="1"/>
            <a:r>
              <a:rPr lang="en-CN" dirty="0"/>
              <a:t>实验表明</a:t>
            </a:r>
            <a:r>
              <a:rPr lang="zh-CN" altLang="en-US" dirty="0"/>
              <a:t>：以下情况效果相同</a:t>
            </a:r>
            <a:endParaRPr lang="en-US" altLang="zh-CN" dirty="0"/>
          </a:p>
          <a:p>
            <a:pPr lvl="1"/>
            <a:r>
              <a:rPr lang="en-US" altLang="zh-CN" dirty="0"/>
              <a:t>1250</a:t>
            </a:r>
            <a:r>
              <a:rPr lang="zh-CN" altLang="en-US" dirty="0"/>
              <a:t>个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“</a:t>
            </a:r>
            <a:r>
              <a:rPr lang="zh-CN" altLang="en-US" dirty="0"/>
              <a:t>脏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”</a:t>
            </a:r>
            <a:r>
              <a:rPr lang="zh-CN" altLang="en-US" dirty="0"/>
              <a:t>样本</a:t>
            </a:r>
            <a:endParaRPr lang="en-US" altLang="zh-CN" dirty="0"/>
          </a:p>
          <a:p>
            <a:pPr lvl="1"/>
            <a:r>
              <a:rPr lang="en-US" altLang="zh-CN" dirty="0"/>
              <a:t>500</a:t>
            </a:r>
            <a:r>
              <a:rPr lang="zh-CN" altLang="en-US" dirty="0"/>
              <a:t>个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干净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”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样本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CN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4F252A6-6333-4667-84D9-76C18DC364A3}"/>
              </a:ext>
            </a:extLst>
          </p:cNvPr>
          <p:cNvSpPr/>
          <p:nvPr/>
        </p:nvSpPr>
        <p:spPr>
          <a:xfrm>
            <a:off x="5385562" y="4586984"/>
            <a:ext cx="3101213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80" dirty="0">
                <a:hlinkClick r:id="rId4"/>
              </a:rPr>
              <a:t>https://www.youtube.com/watch?v=06-AZXmwHjo</a:t>
            </a:r>
            <a:endParaRPr lang="en-US" sz="1080" dirty="0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EC5BD63C-B275-4C02-A56E-E2EE6CC08645}"/>
              </a:ext>
            </a:extLst>
          </p:cNvPr>
          <p:cNvSpPr txBox="1"/>
          <p:nvPr/>
        </p:nvSpPr>
        <p:spPr>
          <a:xfrm>
            <a:off x="5385563" y="4427824"/>
            <a:ext cx="1023037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8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Andrew’s</a:t>
            </a:r>
            <a:r>
              <a:rPr lang="zh-CN" altLang="en-US" sz="108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08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talk:</a:t>
            </a:r>
            <a:r>
              <a:rPr lang="zh-CN" altLang="en-US" sz="108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sz="108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85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06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6831</TotalTime>
  <Words>1976</Words>
  <Application>Microsoft Office PowerPoint</Application>
  <PresentationFormat>全屏显示(16:9)</PresentationFormat>
  <Paragraphs>339</Paragraphs>
  <Slides>34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8" baseType="lpstr">
      <vt:lpstr>gotham</vt:lpstr>
      <vt:lpstr>Helvetica Neue</vt:lpstr>
      <vt:lpstr>Mangal</vt:lpstr>
      <vt:lpstr>STZhongsong</vt:lpstr>
      <vt:lpstr>SimSun</vt:lpstr>
      <vt:lpstr>SimSun</vt:lpstr>
      <vt:lpstr>Microsoft YaHei</vt:lpstr>
      <vt:lpstr>Microsoft YaHei</vt:lpstr>
      <vt:lpstr>Arial</vt:lpstr>
      <vt:lpstr>Calibri</vt:lpstr>
      <vt:lpstr>Cambria Math</vt:lpstr>
      <vt:lpstr>Times New Roman</vt:lpstr>
      <vt:lpstr>Wingdings</vt:lpstr>
      <vt:lpstr>清风素材 https://12sc.taobao.com/</vt:lpstr>
      <vt:lpstr>PowerPoint 演示文稿</vt:lpstr>
      <vt:lpstr>PowerPoint 演示文稿</vt:lpstr>
      <vt:lpstr>数据预处理：数据清洗等</vt:lpstr>
      <vt:lpstr>pause</vt:lpstr>
      <vt:lpstr>数据预处理：数据清洗等</vt:lpstr>
      <vt:lpstr>数据预处理：数据清洗等</vt:lpstr>
      <vt:lpstr>数据预处理：数据清洗等</vt:lpstr>
      <vt:lpstr>From Big Data to Good Data</vt:lpstr>
      <vt:lpstr>pause</vt:lpstr>
      <vt:lpstr>数据预处理：数据清洗等</vt:lpstr>
      <vt:lpstr>数据预处理：数据清洗等</vt:lpstr>
      <vt:lpstr>数据预处理：数据清洗等</vt:lpstr>
      <vt:lpstr>pause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pause</vt:lpstr>
      <vt:lpstr>思考题</vt:lpstr>
      <vt:lpstr>pause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389</cp:revision>
  <cp:lastPrinted>2020-03-27T09:34:47Z</cp:lastPrinted>
  <dcterms:created xsi:type="dcterms:W3CDTF">2015-01-23T04:02:45Z</dcterms:created>
  <dcterms:modified xsi:type="dcterms:W3CDTF">2024-08-30T02:51:31Z</dcterms:modified>
  <cp:category/>
  <cp:contentStatus>12sc.taobao.com</cp:contentStatus>
</cp:coreProperties>
</file>